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Lst>
  <p:sldSz cx="18288000" cy="10287000"/>
  <p:notesSz cx="6858000" cy="9144000"/>
  <p:embeddedFontLst>
    <p:embeddedFont>
      <p:font typeface="League Spartan" charset="1" panose="00000800000000000000"/>
      <p:regular r:id="rId62"/>
    </p:embeddedFont>
    <p:embeddedFont>
      <p:font typeface="Catamaran" charset="1" panose="00000500000000000000"/>
      <p:regular r:id="rId63"/>
    </p:embeddedFont>
    <p:embeddedFont>
      <p:font typeface="Arial Bold" charset="1" panose="020B0802020202020204"/>
      <p:regular r:id="rId64"/>
    </p:embeddedFont>
    <p:embeddedFont>
      <p:font typeface="Bai Jamjuree Bold" charset="1" panose="00000800000000000000"/>
      <p:regular r:id="rId65"/>
    </p:embeddedFont>
    <p:embeddedFont>
      <p:font typeface="Canva Sans Bold" charset="1" panose="020B0803030501040103"/>
      <p:regular r:id="rId66"/>
    </p:embeddedFont>
    <p:embeddedFont>
      <p:font typeface="Canva Sans" charset="1" panose="020B0503030501040103"/>
      <p:regular r:id="rId67"/>
    </p:embeddedFont>
    <p:embeddedFont>
      <p:font typeface="Bai Jamjuree" charset="1" panose="00000500000000000000"/>
      <p:regular r:id="rId68"/>
    </p:embeddedFont>
    <p:embeddedFont>
      <p:font typeface="Catamaran Bold" charset="1" panose="00000800000000000000"/>
      <p:regular r:id="rId6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7.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8.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9.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0.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2.jpe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23.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24.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3.png" Type="http://schemas.openxmlformats.org/officeDocument/2006/relationships/image"/><Relationship Id="rId6"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8.png" Type="http://schemas.openxmlformats.org/officeDocument/2006/relationships/image"/><Relationship Id="rId4" Target="../media/image3.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png" Type="http://schemas.openxmlformats.org/officeDocument/2006/relationships/image"/><Relationship Id="rId4" Target="../media/image2.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2.png" Type="http://schemas.openxmlformats.org/officeDocument/2006/relationships/image"/><Relationship Id="rId7" Target="../media/image3.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png" Type="http://schemas.openxmlformats.org/officeDocument/2006/relationships/image"/><Relationship Id="rId4" Target="../media/image2.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 Id="rId5" Target="../media/image2.png" Type="http://schemas.openxmlformats.org/officeDocument/2006/relationships/image"/><Relationship Id="rId6" Target="../media/image3.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 Id="rId5" Target="../media/image3.png" Type="http://schemas.openxmlformats.org/officeDocument/2006/relationships/image"/><Relationship Id="rId6" Target="../media/image2.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png" Type="http://schemas.openxmlformats.org/officeDocument/2006/relationships/image"/><Relationship Id="rId4" Target="../media/image43.png" Type="http://schemas.openxmlformats.org/officeDocument/2006/relationships/image"/><Relationship Id="rId5" Target="../media/image2.png" Type="http://schemas.openxmlformats.org/officeDocument/2006/relationships/image"/><Relationship Id="rId6" Target="../media/image3.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4.jpeg" Type="http://schemas.openxmlformats.org/officeDocument/2006/relationships/image"/><Relationship Id="rId4" Target="../media/image45.jpeg" Type="http://schemas.openxmlformats.org/officeDocument/2006/relationships/image"/><Relationship Id="rId5" Target="../media/image3.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6.jpeg" Type="http://schemas.openxmlformats.org/officeDocument/2006/relationships/image"/><Relationship Id="rId4" Target="../media/image47.jpeg" Type="http://schemas.openxmlformats.org/officeDocument/2006/relationships/image"/><Relationship Id="rId5" Target="../media/image3.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8.jpeg" Type="http://schemas.openxmlformats.org/officeDocument/2006/relationships/image"/><Relationship Id="rId4" Target="../media/image49.jpeg" Type="http://schemas.openxmlformats.org/officeDocument/2006/relationships/image"/><Relationship Id="rId5"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50.png" Type="http://schemas.openxmlformats.org/officeDocument/2006/relationships/image"/><Relationship Id="rId4" Target="../media/image3.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51.png" Type="http://schemas.openxmlformats.org/officeDocument/2006/relationships/image"/><Relationship Id="rId5" Target="../media/image52.sv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54.png" Type="http://schemas.openxmlformats.org/officeDocument/2006/relationships/image"/><Relationship Id="rId4" Target="../media/image55.svg" Type="http://schemas.openxmlformats.org/officeDocument/2006/relationships/image"/><Relationship Id="rId5" Target="../media/image3.png" Type="http://schemas.openxmlformats.org/officeDocument/2006/relationships/image"/><Relationship Id="rId6" Target="../media/image2.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jpeg" Type="http://schemas.openxmlformats.org/officeDocument/2006/relationships/image"/><Relationship Id="rId3" Target="../media/image3.png" Type="http://schemas.openxmlformats.org/officeDocument/2006/relationships/image"/><Relationship Id="rId4" Target="../media/image2.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57.jpe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58.png" Type="http://schemas.openxmlformats.org/officeDocument/2006/relationships/image"/><Relationship Id="rId5" Target="../media/image59.svg" Type="http://schemas.openxmlformats.org/officeDocument/2006/relationships/image"/><Relationship Id="rId6" Target="../media/image60.png" Type="http://schemas.openxmlformats.org/officeDocument/2006/relationships/image"/><Relationship Id="rId7" Target="../media/image61.svg" Type="http://schemas.openxmlformats.org/officeDocument/2006/relationships/image"/><Relationship Id="rId8" Target="../media/image62.png" Type="http://schemas.openxmlformats.org/officeDocument/2006/relationships/image"/><Relationship Id="rId9" Target="../media/image6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VAGqQNvPLfk.mp4" Type="http://schemas.openxmlformats.org/officeDocument/2006/relationships/video"/><Relationship Id="rId4" Target="../media/VAGqQNvPLfk.mp4" Type="http://schemas.microsoft.com/office/2007/relationships/media"/></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6100A"/>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46080" y="0"/>
            <a:ext cx="18378720" cy="10285920"/>
            <a:chOff x="0" y="0"/>
            <a:chExt cx="24504960" cy="13714560"/>
          </a:xfrm>
        </p:grpSpPr>
        <p:sp>
          <p:nvSpPr>
            <p:cNvPr name="Freeform 3" id="3"/>
            <p:cNvSpPr/>
            <p:nvPr/>
          </p:nvSpPr>
          <p:spPr>
            <a:xfrm flipH="false" flipV="false" rot="0">
              <a:off x="0" y="0"/>
              <a:ext cx="24504904" cy="13714603"/>
            </a:xfrm>
            <a:custGeom>
              <a:avLst/>
              <a:gdLst/>
              <a:ahLst/>
              <a:cxnLst/>
              <a:rect r="r" b="b" t="t" l="l"/>
              <a:pathLst>
                <a:path h="13714603" w="24504904">
                  <a:moveTo>
                    <a:pt x="0" y="0"/>
                  </a:moveTo>
                  <a:lnTo>
                    <a:pt x="24504904" y="0"/>
                  </a:lnTo>
                  <a:lnTo>
                    <a:pt x="24504904" y="13714603"/>
                  </a:lnTo>
                  <a:lnTo>
                    <a:pt x="0" y="13714603"/>
                  </a:lnTo>
                  <a:lnTo>
                    <a:pt x="0" y="0"/>
                  </a:lnTo>
                  <a:close/>
                </a:path>
              </a:pathLst>
            </a:custGeom>
            <a:blipFill>
              <a:blip r:embed="rId2"/>
              <a:stretch>
                <a:fillRect l="0" t="-83" r="0" b="-4145"/>
              </a:stretch>
            </a:blipFill>
          </p:spPr>
        </p:sp>
      </p:grpSp>
      <p:grpSp>
        <p:nvGrpSpPr>
          <p:cNvPr name="Group 4" id="4"/>
          <p:cNvGrpSpPr/>
          <p:nvPr/>
        </p:nvGrpSpPr>
        <p:grpSpPr>
          <a:xfrm rot="0">
            <a:off x="457200" y="6914880"/>
            <a:ext cx="9364872" cy="2476080"/>
            <a:chOff x="0" y="0"/>
            <a:chExt cx="12486496" cy="3301440"/>
          </a:xfrm>
        </p:grpSpPr>
        <p:sp>
          <p:nvSpPr>
            <p:cNvPr name="Freeform 5" id="5"/>
            <p:cNvSpPr/>
            <p:nvPr/>
          </p:nvSpPr>
          <p:spPr>
            <a:xfrm flipH="false" flipV="false" rot="0">
              <a:off x="0" y="0"/>
              <a:ext cx="12486496" cy="3301440"/>
            </a:xfrm>
            <a:custGeom>
              <a:avLst/>
              <a:gdLst/>
              <a:ahLst/>
              <a:cxnLst/>
              <a:rect r="r" b="b" t="t" l="l"/>
              <a:pathLst>
                <a:path h="3301440" w="12486496">
                  <a:moveTo>
                    <a:pt x="0" y="0"/>
                  </a:moveTo>
                  <a:lnTo>
                    <a:pt x="12486496" y="0"/>
                  </a:lnTo>
                  <a:lnTo>
                    <a:pt x="12486496" y="3301440"/>
                  </a:lnTo>
                  <a:lnTo>
                    <a:pt x="0" y="3301440"/>
                  </a:lnTo>
                  <a:close/>
                </a:path>
              </a:pathLst>
            </a:custGeom>
            <a:solidFill>
              <a:srgbClr val="000000">
                <a:alpha val="0"/>
              </a:srgbClr>
            </a:solidFill>
          </p:spPr>
        </p:sp>
        <p:sp>
          <p:nvSpPr>
            <p:cNvPr name="TextBox 6" id="6"/>
            <p:cNvSpPr txBox="true"/>
            <p:nvPr/>
          </p:nvSpPr>
          <p:spPr>
            <a:xfrm>
              <a:off x="0" y="0"/>
              <a:ext cx="12486496" cy="3301440"/>
            </a:xfrm>
            <a:prstGeom prst="rect">
              <a:avLst/>
            </a:prstGeom>
          </p:spPr>
          <p:txBody>
            <a:bodyPr anchor="b" rtlCol="false" tIns="0" lIns="0" bIns="0" rIns="0"/>
            <a:lstStyle/>
            <a:p>
              <a:pPr algn="l">
                <a:lnSpc>
                  <a:spcPts val="11999"/>
                </a:lnSpc>
              </a:pPr>
              <a:r>
                <a:rPr lang="en-US" sz="9999" spc="-2">
                  <a:solidFill>
                    <a:srgbClr val="FFFFFF"/>
                  </a:solidFill>
                  <a:latin typeface="League Spartan"/>
                  <a:ea typeface="League Spartan"/>
                  <a:cs typeface="League Spartan"/>
                  <a:sym typeface="League Spartan"/>
                </a:rPr>
                <a:t>Try &amp; Buy  </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6100A"/>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5988966" y="-4467690"/>
            <a:ext cx="24118560" cy="24564240"/>
            <a:chOff x="0" y="0"/>
            <a:chExt cx="32158080" cy="32752320"/>
          </a:xfrm>
        </p:grpSpPr>
        <p:sp>
          <p:nvSpPr>
            <p:cNvPr name="Freeform 3" id="3"/>
            <p:cNvSpPr/>
            <p:nvPr/>
          </p:nvSpPr>
          <p:spPr>
            <a:xfrm flipH="false" flipV="false" rot="0">
              <a:off x="0" y="0"/>
              <a:ext cx="32158050" cy="32752283"/>
            </a:xfrm>
            <a:custGeom>
              <a:avLst/>
              <a:gdLst/>
              <a:ahLst/>
              <a:cxnLst/>
              <a:rect r="r" b="b" t="t" l="l"/>
              <a:pathLst>
                <a:path h="32752283" w="32158050">
                  <a:moveTo>
                    <a:pt x="0" y="0"/>
                  </a:moveTo>
                  <a:lnTo>
                    <a:pt x="32158050" y="0"/>
                  </a:lnTo>
                  <a:lnTo>
                    <a:pt x="32158050" y="32752283"/>
                  </a:lnTo>
                  <a:lnTo>
                    <a:pt x="0" y="32752283"/>
                  </a:lnTo>
                  <a:lnTo>
                    <a:pt x="0" y="0"/>
                  </a:lnTo>
                  <a:close/>
                </a:path>
              </a:pathLst>
            </a:custGeom>
            <a:blipFill>
              <a:blip r:embed="rId2"/>
              <a:stretch>
                <a:fillRect l="0" t="-3058" r="-3" b="4869"/>
              </a:stretch>
            </a:blipFill>
          </p:spPr>
        </p:sp>
      </p:grpSp>
      <p:grpSp>
        <p:nvGrpSpPr>
          <p:cNvPr name="Group 4" id="4"/>
          <p:cNvGrpSpPr>
            <a:grpSpLocks noChangeAspect="true"/>
          </p:cNvGrpSpPr>
          <p:nvPr/>
        </p:nvGrpSpPr>
        <p:grpSpPr>
          <a:xfrm rot="0">
            <a:off x="-9117545" y="789286"/>
            <a:ext cx="9462328" cy="6282194"/>
            <a:chOff x="0" y="0"/>
            <a:chExt cx="23502720" cy="15603840"/>
          </a:xfrm>
        </p:grpSpPr>
        <p:sp>
          <p:nvSpPr>
            <p:cNvPr name="Freeform 5" id="5"/>
            <p:cNvSpPr/>
            <p:nvPr/>
          </p:nvSpPr>
          <p:spPr>
            <a:xfrm flipH="false" flipV="false" rot="0">
              <a:off x="0" y="0"/>
              <a:ext cx="23502747" cy="15603855"/>
            </a:xfrm>
            <a:custGeom>
              <a:avLst/>
              <a:gdLst/>
              <a:ahLst/>
              <a:cxnLst/>
              <a:rect r="r" b="b" t="t" l="l"/>
              <a:pathLst>
                <a:path h="15603855" w="23502747">
                  <a:moveTo>
                    <a:pt x="0" y="0"/>
                  </a:moveTo>
                  <a:lnTo>
                    <a:pt x="23502747" y="0"/>
                  </a:lnTo>
                  <a:lnTo>
                    <a:pt x="23502747" y="15603855"/>
                  </a:lnTo>
                  <a:lnTo>
                    <a:pt x="0" y="15603855"/>
                  </a:lnTo>
                  <a:lnTo>
                    <a:pt x="0" y="0"/>
                  </a:lnTo>
                  <a:close/>
                </a:path>
              </a:pathLst>
            </a:custGeom>
            <a:blipFill>
              <a:blip r:embed="rId3"/>
              <a:stretch>
                <a:fillRect l="-7317" t="0" r="-7329" b="-1"/>
              </a:stretch>
            </a:blipFill>
          </p:spPr>
        </p:sp>
      </p:grpSp>
      <p:grpSp>
        <p:nvGrpSpPr>
          <p:cNvPr name="Group 6" id="6"/>
          <p:cNvGrpSpPr/>
          <p:nvPr/>
        </p:nvGrpSpPr>
        <p:grpSpPr>
          <a:xfrm rot="0">
            <a:off x="548537" y="334451"/>
            <a:ext cx="15812896" cy="1998558"/>
            <a:chOff x="0" y="0"/>
            <a:chExt cx="20697347" cy="2615893"/>
          </a:xfrm>
        </p:grpSpPr>
        <p:sp>
          <p:nvSpPr>
            <p:cNvPr name="Freeform 7" id="7"/>
            <p:cNvSpPr/>
            <p:nvPr/>
          </p:nvSpPr>
          <p:spPr>
            <a:xfrm flipH="false" flipV="false" rot="0">
              <a:off x="0" y="0"/>
              <a:ext cx="20697348" cy="2615893"/>
            </a:xfrm>
            <a:custGeom>
              <a:avLst/>
              <a:gdLst/>
              <a:ahLst/>
              <a:cxnLst/>
              <a:rect r="r" b="b" t="t" l="l"/>
              <a:pathLst>
                <a:path h="2615893" w="20697348">
                  <a:moveTo>
                    <a:pt x="0" y="0"/>
                  </a:moveTo>
                  <a:lnTo>
                    <a:pt x="20697348" y="0"/>
                  </a:lnTo>
                  <a:lnTo>
                    <a:pt x="20697348" y="2615893"/>
                  </a:lnTo>
                  <a:lnTo>
                    <a:pt x="0" y="2615893"/>
                  </a:lnTo>
                  <a:close/>
                </a:path>
              </a:pathLst>
            </a:custGeom>
            <a:solidFill>
              <a:srgbClr val="000000">
                <a:alpha val="0"/>
              </a:srgbClr>
            </a:solidFill>
          </p:spPr>
        </p:sp>
        <p:sp>
          <p:nvSpPr>
            <p:cNvPr name="TextBox 8" id="8"/>
            <p:cNvSpPr txBox="true"/>
            <p:nvPr/>
          </p:nvSpPr>
          <p:spPr>
            <a:xfrm>
              <a:off x="0" y="-9525"/>
              <a:ext cx="20697347" cy="2625418"/>
            </a:xfrm>
            <a:prstGeom prst="rect">
              <a:avLst/>
            </a:prstGeom>
          </p:spPr>
          <p:txBody>
            <a:bodyPr anchor="b" rtlCol="false" tIns="0" lIns="0" bIns="0" rIns="0"/>
            <a:lstStyle/>
            <a:p>
              <a:pPr algn="l">
                <a:lnSpc>
                  <a:spcPts val="9120"/>
                </a:lnSpc>
              </a:pPr>
              <a:r>
                <a:rPr lang="en-US" sz="7600" b="true">
                  <a:solidFill>
                    <a:srgbClr val="FFFFFF"/>
                  </a:solidFill>
                  <a:latin typeface="Bai Jamjuree Bold"/>
                  <a:ea typeface="Bai Jamjuree Bold"/>
                  <a:cs typeface="Bai Jamjuree Bold"/>
                  <a:sym typeface="Bai Jamjuree Bold"/>
                </a:rPr>
                <a:t>Type Functional Requirement</a:t>
              </a:r>
            </a:p>
          </p:txBody>
        </p:sp>
      </p:grpSp>
      <p:sp>
        <p:nvSpPr>
          <p:cNvPr name="Freeform 9" id="9"/>
          <p:cNvSpPr/>
          <p:nvPr/>
        </p:nvSpPr>
        <p:spPr>
          <a:xfrm flipH="false" flipV="false" rot="0">
            <a:off x="12850905" y="2047292"/>
            <a:ext cx="3683227" cy="3766183"/>
          </a:xfrm>
          <a:custGeom>
            <a:avLst/>
            <a:gdLst/>
            <a:ahLst/>
            <a:cxnLst/>
            <a:rect r="r" b="b" t="t" l="l"/>
            <a:pathLst>
              <a:path h="3766183" w="3683227">
                <a:moveTo>
                  <a:pt x="0" y="0"/>
                </a:moveTo>
                <a:lnTo>
                  <a:pt x="3683227" y="0"/>
                </a:lnTo>
                <a:lnTo>
                  <a:pt x="3683227" y="3766183"/>
                </a:lnTo>
                <a:lnTo>
                  <a:pt x="0" y="3766183"/>
                </a:lnTo>
                <a:lnTo>
                  <a:pt x="0" y="0"/>
                </a:lnTo>
                <a:close/>
              </a:path>
            </a:pathLst>
          </a:custGeom>
          <a:blipFill>
            <a:blip r:embed="rId4"/>
            <a:stretch>
              <a:fillRect l="0" t="0" r="0" b="0"/>
            </a:stretch>
          </a:blipFill>
        </p:spPr>
      </p:sp>
      <p:sp>
        <p:nvSpPr>
          <p:cNvPr name="TextBox 10" id="10"/>
          <p:cNvSpPr txBox="true"/>
          <p:nvPr/>
        </p:nvSpPr>
        <p:spPr>
          <a:xfrm rot="0">
            <a:off x="1028700" y="2437525"/>
            <a:ext cx="14288018" cy="7211362"/>
          </a:xfrm>
          <a:prstGeom prst="rect">
            <a:avLst/>
          </a:prstGeom>
        </p:spPr>
        <p:txBody>
          <a:bodyPr anchor="t" rtlCol="false" tIns="0" lIns="0" bIns="0" rIns="0">
            <a:spAutoFit/>
          </a:bodyPr>
          <a:lstStyle/>
          <a:p>
            <a:pPr algn="l" marL="801657" indent="-400828" lvl="1">
              <a:lnSpc>
                <a:spcPts val="5198"/>
              </a:lnSpc>
              <a:buFont typeface="Arial"/>
              <a:buChar char="•"/>
            </a:pPr>
            <a:r>
              <a:rPr lang="en-US" sz="3713">
                <a:solidFill>
                  <a:srgbClr val="FFFFFF"/>
                </a:solidFill>
                <a:latin typeface="Canva Sans"/>
                <a:ea typeface="Canva Sans"/>
                <a:cs typeface="Canva Sans"/>
                <a:sym typeface="Canva Sans"/>
              </a:rPr>
              <a:t>Us</a:t>
            </a:r>
            <a:r>
              <a:rPr lang="en-US" sz="3713">
                <a:solidFill>
                  <a:srgbClr val="FFFFFF"/>
                </a:solidFill>
                <a:latin typeface="Canva Sans"/>
                <a:ea typeface="Canva Sans"/>
                <a:cs typeface="Canva Sans"/>
                <a:sym typeface="Canva Sans"/>
              </a:rPr>
              <a:t>er Registration</a:t>
            </a:r>
          </a:p>
          <a:p>
            <a:pPr algn="l" marL="801657" indent="-400828" lvl="1">
              <a:lnSpc>
                <a:spcPts val="5198"/>
              </a:lnSpc>
              <a:buFont typeface="Arial"/>
              <a:buChar char="•"/>
            </a:pPr>
            <a:r>
              <a:rPr lang="en-US" sz="3713">
                <a:solidFill>
                  <a:srgbClr val="FFFFFF"/>
                </a:solidFill>
                <a:latin typeface="Canva Sans"/>
                <a:ea typeface="Canva Sans"/>
                <a:cs typeface="Canva Sans"/>
                <a:sym typeface="Canva Sans"/>
              </a:rPr>
              <a:t>User Login</a:t>
            </a:r>
          </a:p>
          <a:p>
            <a:pPr algn="l" marL="801657" indent="-400828" lvl="1">
              <a:lnSpc>
                <a:spcPts val="5198"/>
              </a:lnSpc>
              <a:buFont typeface="Arial"/>
              <a:buChar char="•"/>
            </a:pPr>
            <a:r>
              <a:rPr lang="en-US" sz="3713">
                <a:solidFill>
                  <a:srgbClr val="FFFFFF"/>
                </a:solidFill>
                <a:latin typeface="Canva Sans"/>
                <a:ea typeface="Canva Sans"/>
                <a:cs typeface="Canva Sans"/>
                <a:sym typeface="Canva Sans"/>
              </a:rPr>
              <a:t>Product Search</a:t>
            </a:r>
          </a:p>
          <a:p>
            <a:pPr algn="l" marL="801657" indent="-400828" lvl="1">
              <a:lnSpc>
                <a:spcPts val="5198"/>
              </a:lnSpc>
              <a:buFont typeface="Arial"/>
              <a:buChar char="•"/>
            </a:pPr>
            <a:r>
              <a:rPr lang="en-US" sz="3713">
                <a:solidFill>
                  <a:srgbClr val="FFFFFF"/>
                </a:solidFill>
                <a:latin typeface="Canva Sans"/>
                <a:ea typeface="Canva Sans"/>
                <a:cs typeface="Canva Sans"/>
                <a:sym typeface="Canva Sans"/>
              </a:rPr>
              <a:t>Cart Management </a:t>
            </a:r>
          </a:p>
          <a:p>
            <a:pPr algn="l" marL="1603313" indent="-534438" lvl="2">
              <a:lnSpc>
                <a:spcPts val="5198"/>
              </a:lnSpc>
              <a:buFont typeface="Arial"/>
              <a:buChar char="⚬"/>
            </a:pPr>
            <a:r>
              <a:rPr lang="en-US" sz="3713">
                <a:solidFill>
                  <a:srgbClr val="FFFFFF"/>
                </a:solidFill>
                <a:latin typeface="Canva Sans"/>
                <a:ea typeface="Canva Sans"/>
                <a:cs typeface="Canva Sans"/>
                <a:sym typeface="Canva Sans"/>
              </a:rPr>
              <a:t>Place orders.</a:t>
            </a:r>
          </a:p>
          <a:p>
            <a:pPr algn="l" marL="1603313" indent="-534438" lvl="2">
              <a:lnSpc>
                <a:spcPts val="5198"/>
              </a:lnSpc>
              <a:buFont typeface="Arial"/>
              <a:buChar char="⚬"/>
            </a:pPr>
            <a:r>
              <a:rPr lang="en-US" sz="3713">
                <a:solidFill>
                  <a:srgbClr val="FFFFFF"/>
                </a:solidFill>
                <a:latin typeface="Canva Sans"/>
                <a:ea typeface="Canva Sans"/>
                <a:cs typeface="Canva Sans"/>
                <a:sym typeface="Canva Sans"/>
              </a:rPr>
              <a:t>C</a:t>
            </a:r>
            <a:r>
              <a:rPr lang="en-US" sz="3713">
                <a:solidFill>
                  <a:srgbClr val="FFFFFF"/>
                </a:solidFill>
                <a:latin typeface="Canva Sans"/>
                <a:ea typeface="Canva Sans"/>
                <a:cs typeface="Canva Sans"/>
                <a:sym typeface="Canva Sans"/>
              </a:rPr>
              <a:t>ancel orders.</a:t>
            </a:r>
          </a:p>
          <a:p>
            <a:pPr algn="l" marL="1603313" indent="-534438" lvl="2">
              <a:lnSpc>
                <a:spcPts val="5198"/>
              </a:lnSpc>
              <a:buFont typeface="Arial"/>
              <a:buChar char="⚬"/>
            </a:pPr>
            <a:r>
              <a:rPr lang="en-US" sz="3713">
                <a:solidFill>
                  <a:srgbClr val="FFFFFF"/>
                </a:solidFill>
                <a:latin typeface="Canva Sans"/>
                <a:ea typeface="Canva Sans"/>
                <a:cs typeface="Canva Sans"/>
                <a:sym typeface="Canva Sans"/>
              </a:rPr>
              <a:t>V</a:t>
            </a:r>
            <a:r>
              <a:rPr lang="en-US" sz="3713">
                <a:solidFill>
                  <a:srgbClr val="FFFFFF"/>
                </a:solidFill>
                <a:latin typeface="Canva Sans"/>
                <a:ea typeface="Canva Sans"/>
                <a:cs typeface="Canva Sans"/>
                <a:sym typeface="Canva Sans"/>
              </a:rPr>
              <a:t>iew their past orders.</a:t>
            </a:r>
          </a:p>
          <a:p>
            <a:pPr algn="l" marL="801657" indent="-400828" lvl="1">
              <a:lnSpc>
                <a:spcPts val="5198"/>
              </a:lnSpc>
              <a:buFont typeface="Arial"/>
              <a:buChar char="•"/>
            </a:pPr>
            <a:r>
              <a:rPr lang="en-US" sz="3713">
                <a:solidFill>
                  <a:srgbClr val="FFFFFF"/>
                </a:solidFill>
                <a:latin typeface="Canva Sans"/>
                <a:ea typeface="Canva Sans"/>
                <a:cs typeface="Canva Sans"/>
                <a:sym typeface="Canva Sans"/>
              </a:rPr>
              <a:t>Account Management ( edit account information)</a:t>
            </a:r>
          </a:p>
          <a:p>
            <a:pPr algn="l" marL="801657" indent="-400828" lvl="1">
              <a:lnSpc>
                <a:spcPts val="5198"/>
              </a:lnSpc>
              <a:buFont typeface="Arial"/>
              <a:buChar char="•"/>
            </a:pPr>
            <a:r>
              <a:rPr lang="en-US" sz="3713">
                <a:solidFill>
                  <a:srgbClr val="FFFFFF"/>
                </a:solidFill>
                <a:latin typeface="Canva Sans"/>
                <a:ea typeface="Canva Sans"/>
                <a:cs typeface="Canva Sans"/>
                <a:sym typeface="Canva Sans"/>
              </a:rPr>
              <a:t>Contact Us</a:t>
            </a:r>
          </a:p>
          <a:p>
            <a:pPr algn="l" marL="801657" indent="-400828" lvl="1">
              <a:lnSpc>
                <a:spcPts val="5198"/>
              </a:lnSpc>
              <a:buFont typeface="Arial"/>
              <a:buChar char="•"/>
            </a:pPr>
            <a:r>
              <a:rPr lang="en-US" sz="3713">
                <a:solidFill>
                  <a:srgbClr val="FFFFFF"/>
                </a:solidFill>
                <a:latin typeface="Canva Sans"/>
                <a:ea typeface="Canva Sans"/>
                <a:cs typeface="Canva Sans"/>
                <a:sym typeface="Canva Sans"/>
              </a:rPr>
              <a:t>Logout</a:t>
            </a:r>
          </a:p>
          <a:p>
            <a:pPr algn="l" marL="801657" indent="-400828" lvl="1">
              <a:lnSpc>
                <a:spcPts val="5198"/>
              </a:lnSpc>
              <a:buFont typeface="Arial"/>
              <a:buChar char="•"/>
            </a:pPr>
            <a:r>
              <a:rPr lang="en-US" sz="3713">
                <a:solidFill>
                  <a:srgbClr val="FFFFFF"/>
                </a:solidFill>
                <a:latin typeface="Canva Sans"/>
                <a:ea typeface="Canva Sans"/>
                <a:cs typeface="Canva Sans"/>
                <a:sym typeface="Canva Sans"/>
              </a:rPr>
              <a:t>Try-On </a:t>
            </a:r>
          </a:p>
        </p:txBody>
      </p:sp>
      <p:sp>
        <p:nvSpPr>
          <p:cNvPr name="TextBox 11" id="11"/>
          <p:cNvSpPr txBox="true"/>
          <p:nvPr/>
        </p:nvSpPr>
        <p:spPr>
          <a:xfrm rot="0">
            <a:off x="13777464" y="3425558"/>
            <a:ext cx="1830110" cy="1019175"/>
          </a:xfrm>
          <a:prstGeom prst="rect">
            <a:avLst/>
          </a:prstGeom>
        </p:spPr>
        <p:txBody>
          <a:bodyPr anchor="t" rtlCol="false" tIns="0" lIns="0" bIns="0" rIns="0">
            <a:spAutoFit/>
          </a:bodyPr>
          <a:lstStyle/>
          <a:p>
            <a:pPr algn="ctr">
              <a:lnSpc>
                <a:spcPts val="8160"/>
              </a:lnSpc>
              <a:spcBef>
                <a:spcPct val="0"/>
              </a:spcBef>
            </a:pPr>
            <a:r>
              <a:rPr lang="en-US" sz="6800">
                <a:solidFill>
                  <a:srgbClr val="16100A"/>
                </a:solidFill>
                <a:latin typeface="Bai Jamjuree"/>
                <a:ea typeface="Bai Jamjuree"/>
                <a:cs typeface="Bai Jamjuree"/>
                <a:sym typeface="Bai Jamjuree"/>
              </a:rPr>
              <a:t>User</a:t>
            </a:r>
          </a:p>
        </p:txBody>
      </p:sp>
    </p:spTree>
  </p:cSld>
  <p:clrMapOvr>
    <a:masterClrMapping/>
  </p:clrMapOvr>
  <p:transition spd="fast">
    <p:cover dir="d"/>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6100A"/>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137680" y="-5388126"/>
            <a:ext cx="24118560" cy="24564240"/>
            <a:chOff x="0" y="0"/>
            <a:chExt cx="32158080" cy="32752320"/>
          </a:xfrm>
        </p:grpSpPr>
        <p:sp>
          <p:nvSpPr>
            <p:cNvPr name="Freeform 3" id="3"/>
            <p:cNvSpPr/>
            <p:nvPr/>
          </p:nvSpPr>
          <p:spPr>
            <a:xfrm flipH="false" flipV="false" rot="0">
              <a:off x="0" y="0"/>
              <a:ext cx="32158050" cy="32752283"/>
            </a:xfrm>
            <a:custGeom>
              <a:avLst/>
              <a:gdLst/>
              <a:ahLst/>
              <a:cxnLst/>
              <a:rect r="r" b="b" t="t" l="l"/>
              <a:pathLst>
                <a:path h="32752283" w="32158050">
                  <a:moveTo>
                    <a:pt x="0" y="0"/>
                  </a:moveTo>
                  <a:lnTo>
                    <a:pt x="32158050" y="0"/>
                  </a:lnTo>
                  <a:lnTo>
                    <a:pt x="32158050" y="32752283"/>
                  </a:lnTo>
                  <a:lnTo>
                    <a:pt x="0" y="32752283"/>
                  </a:lnTo>
                  <a:lnTo>
                    <a:pt x="0" y="0"/>
                  </a:lnTo>
                  <a:close/>
                </a:path>
              </a:pathLst>
            </a:custGeom>
            <a:blipFill>
              <a:blip r:embed="rId2"/>
              <a:stretch>
                <a:fillRect l="0" t="-3058" r="-3" b="4869"/>
              </a:stretch>
            </a:blipFill>
          </p:spPr>
        </p:sp>
      </p:grpSp>
      <p:grpSp>
        <p:nvGrpSpPr>
          <p:cNvPr name="Group 4" id="4"/>
          <p:cNvGrpSpPr>
            <a:grpSpLocks noChangeAspect="true"/>
          </p:cNvGrpSpPr>
          <p:nvPr/>
        </p:nvGrpSpPr>
        <p:grpSpPr>
          <a:xfrm rot="0">
            <a:off x="-9117545" y="789286"/>
            <a:ext cx="9462328" cy="6282194"/>
            <a:chOff x="0" y="0"/>
            <a:chExt cx="23502720" cy="15603840"/>
          </a:xfrm>
        </p:grpSpPr>
        <p:sp>
          <p:nvSpPr>
            <p:cNvPr name="Freeform 5" id="5"/>
            <p:cNvSpPr/>
            <p:nvPr/>
          </p:nvSpPr>
          <p:spPr>
            <a:xfrm flipH="false" flipV="false" rot="0">
              <a:off x="0" y="0"/>
              <a:ext cx="23502747" cy="15603855"/>
            </a:xfrm>
            <a:custGeom>
              <a:avLst/>
              <a:gdLst/>
              <a:ahLst/>
              <a:cxnLst/>
              <a:rect r="r" b="b" t="t" l="l"/>
              <a:pathLst>
                <a:path h="15603855" w="23502747">
                  <a:moveTo>
                    <a:pt x="0" y="0"/>
                  </a:moveTo>
                  <a:lnTo>
                    <a:pt x="23502747" y="0"/>
                  </a:lnTo>
                  <a:lnTo>
                    <a:pt x="23502747" y="15603855"/>
                  </a:lnTo>
                  <a:lnTo>
                    <a:pt x="0" y="15603855"/>
                  </a:lnTo>
                  <a:lnTo>
                    <a:pt x="0" y="0"/>
                  </a:lnTo>
                  <a:close/>
                </a:path>
              </a:pathLst>
            </a:custGeom>
            <a:blipFill>
              <a:blip r:embed="rId3"/>
              <a:stretch>
                <a:fillRect l="-7317" t="0" r="-7329" b="-1"/>
              </a:stretch>
            </a:blipFill>
          </p:spPr>
        </p:sp>
      </p:grpSp>
      <p:sp>
        <p:nvSpPr>
          <p:cNvPr name="Freeform 6" id="6"/>
          <p:cNvSpPr/>
          <p:nvPr/>
        </p:nvSpPr>
        <p:spPr>
          <a:xfrm flipH="false" flipV="false" rot="0">
            <a:off x="13576073" y="789286"/>
            <a:ext cx="3683227" cy="3766183"/>
          </a:xfrm>
          <a:custGeom>
            <a:avLst/>
            <a:gdLst/>
            <a:ahLst/>
            <a:cxnLst/>
            <a:rect r="r" b="b" t="t" l="l"/>
            <a:pathLst>
              <a:path h="3766183" w="3683227">
                <a:moveTo>
                  <a:pt x="0" y="0"/>
                </a:moveTo>
                <a:lnTo>
                  <a:pt x="3683227" y="0"/>
                </a:lnTo>
                <a:lnTo>
                  <a:pt x="3683227" y="3766183"/>
                </a:lnTo>
                <a:lnTo>
                  <a:pt x="0" y="3766183"/>
                </a:lnTo>
                <a:lnTo>
                  <a:pt x="0" y="0"/>
                </a:lnTo>
                <a:close/>
              </a:path>
            </a:pathLst>
          </a:custGeom>
          <a:blipFill>
            <a:blip r:embed="rId4"/>
            <a:stretch>
              <a:fillRect l="0" t="0" r="0" b="0"/>
            </a:stretch>
          </a:blipFill>
        </p:spPr>
      </p:sp>
      <p:sp>
        <p:nvSpPr>
          <p:cNvPr name="TextBox 7" id="7"/>
          <p:cNvSpPr txBox="true"/>
          <p:nvPr/>
        </p:nvSpPr>
        <p:spPr>
          <a:xfrm rot="0">
            <a:off x="642242" y="2654117"/>
            <a:ext cx="17068634" cy="4417363"/>
          </a:xfrm>
          <a:prstGeom prst="rect">
            <a:avLst/>
          </a:prstGeom>
        </p:spPr>
        <p:txBody>
          <a:bodyPr anchor="t" rtlCol="false" tIns="0" lIns="0" bIns="0" rIns="0">
            <a:spAutoFit/>
          </a:bodyPr>
          <a:lstStyle/>
          <a:p>
            <a:pPr algn="l" marL="909604" indent="-454802" lvl="1">
              <a:lnSpc>
                <a:spcPts val="5898"/>
              </a:lnSpc>
              <a:buFont typeface="Arial"/>
              <a:buChar char="•"/>
            </a:pPr>
            <a:r>
              <a:rPr lang="en-US" b="true" sz="4213">
                <a:solidFill>
                  <a:srgbClr val="FFFFFF"/>
                </a:solidFill>
                <a:latin typeface="Canva Sans Bold"/>
                <a:ea typeface="Canva Sans Bold"/>
                <a:cs typeface="Canva Sans Bold"/>
                <a:sym typeface="Canva Sans Bold"/>
              </a:rPr>
              <a:t>Pr</a:t>
            </a:r>
            <a:r>
              <a:rPr lang="en-US" b="true" sz="4213">
                <a:solidFill>
                  <a:srgbClr val="FFFFFF"/>
                </a:solidFill>
                <a:latin typeface="Canva Sans Bold"/>
                <a:ea typeface="Canva Sans Bold"/>
                <a:cs typeface="Canva Sans Bold"/>
                <a:sym typeface="Canva Sans Bold"/>
              </a:rPr>
              <a:t>oduct Management (Admin)</a:t>
            </a:r>
          </a:p>
          <a:p>
            <a:pPr algn="l" marL="909604" indent="-454802" lvl="1">
              <a:lnSpc>
                <a:spcPts val="5898"/>
              </a:lnSpc>
              <a:buFont typeface="Arial"/>
              <a:buChar char="•"/>
            </a:pPr>
            <a:r>
              <a:rPr lang="en-US" b="true" sz="4213">
                <a:solidFill>
                  <a:srgbClr val="FFFFFF"/>
                </a:solidFill>
                <a:latin typeface="Canva Sans Bold"/>
                <a:ea typeface="Canva Sans Bold"/>
                <a:cs typeface="Canva Sans Bold"/>
                <a:sym typeface="Canva Sans Bold"/>
              </a:rPr>
              <a:t>Add new products.</a:t>
            </a:r>
          </a:p>
          <a:p>
            <a:pPr algn="l" marL="909604" indent="-454802" lvl="1">
              <a:lnSpc>
                <a:spcPts val="5898"/>
              </a:lnSpc>
              <a:buFont typeface="Arial"/>
              <a:buChar char="•"/>
            </a:pPr>
            <a:r>
              <a:rPr lang="en-US" b="true" sz="4213">
                <a:solidFill>
                  <a:srgbClr val="FFFFFF"/>
                </a:solidFill>
                <a:latin typeface="Canva Sans Bold"/>
                <a:ea typeface="Canva Sans Bold"/>
                <a:cs typeface="Canva Sans Bold"/>
                <a:sym typeface="Canva Sans Bold"/>
              </a:rPr>
              <a:t>View products.</a:t>
            </a:r>
          </a:p>
          <a:p>
            <a:pPr algn="l" marL="909604" indent="-454802" lvl="1">
              <a:lnSpc>
                <a:spcPts val="5898"/>
              </a:lnSpc>
              <a:buFont typeface="Arial"/>
              <a:buChar char="•"/>
            </a:pPr>
            <a:r>
              <a:rPr lang="en-US" b="true" sz="4213">
                <a:solidFill>
                  <a:srgbClr val="FFFFFF"/>
                </a:solidFill>
                <a:latin typeface="Canva Sans Bold"/>
                <a:ea typeface="Canva Sans Bold"/>
                <a:cs typeface="Canva Sans Bold"/>
                <a:sym typeface="Canva Sans Bold"/>
              </a:rPr>
              <a:t>Update product details.</a:t>
            </a:r>
          </a:p>
          <a:p>
            <a:pPr algn="l" marL="909604" indent="-454802" lvl="1">
              <a:lnSpc>
                <a:spcPts val="5898"/>
              </a:lnSpc>
              <a:buFont typeface="Arial"/>
              <a:buChar char="•"/>
            </a:pPr>
            <a:r>
              <a:rPr lang="en-US" b="true" sz="4213">
                <a:solidFill>
                  <a:srgbClr val="FFFFFF"/>
                </a:solidFill>
                <a:latin typeface="Canva Sans Bold"/>
                <a:ea typeface="Canva Sans Bold"/>
                <a:cs typeface="Canva Sans Bold"/>
                <a:sym typeface="Canva Sans Bold"/>
              </a:rPr>
              <a:t>Delete products.</a:t>
            </a:r>
          </a:p>
          <a:p>
            <a:pPr algn="l" marL="909604" indent="-454802" lvl="1">
              <a:lnSpc>
                <a:spcPts val="5898"/>
              </a:lnSpc>
              <a:buFont typeface="Arial"/>
              <a:buChar char="•"/>
            </a:pPr>
            <a:r>
              <a:rPr lang="en-US" b="true" sz="4213">
                <a:solidFill>
                  <a:srgbClr val="FFFFFF"/>
                </a:solidFill>
                <a:latin typeface="Canva Sans Bold"/>
                <a:ea typeface="Canva Sans Bold"/>
                <a:cs typeface="Canva Sans Bold"/>
                <a:sym typeface="Canva Sans Bold"/>
              </a:rPr>
              <a:t>View Messages</a:t>
            </a:r>
          </a:p>
        </p:txBody>
      </p:sp>
      <p:sp>
        <p:nvSpPr>
          <p:cNvPr name="TextBox 8" id="8"/>
          <p:cNvSpPr txBox="true"/>
          <p:nvPr/>
        </p:nvSpPr>
        <p:spPr>
          <a:xfrm rot="0">
            <a:off x="14248433" y="2177078"/>
            <a:ext cx="2338507" cy="981075"/>
          </a:xfrm>
          <a:prstGeom prst="rect">
            <a:avLst/>
          </a:prstGeom>
        </p:spPr>
        <p:txBody>
          <a:bodyPr anchor="t" rtlCol="false" tIns="0" lIns="0" bIns="0" rIns="0">
            <a:spAutoFit/>
          </a:bodyPr>
          <a:lstStyle/>
          <a:p>
            <a:pPr algn="ctr">
              <a:lnSpc>
                <a:spcPts val="7680"/>
              </a:lnSpc>
              <a:spcBef>
                <a:spcPct val="0"/>
              </a:spcBef>
            </a:pPr>
            <a:r>
              <a:rPr lang="en-US" sz="6400">
                <a:solidFill>
                  <a:srgbClr val="16100A"/>
                </a:solidFill>
                <a:latin typeface="Bai Jamjuree"/>
                <a:ea typeface="Bai Jamjuree"/>
                <a:cs typeface="Bai Jamjuree"/>
                <a:sym typeface="Bai Jamjuree"/>
              </a:rPr>
              <a:t>Admin</a:t>
            </a:r>
          </a:p>
        </p:txBody>
      </p:sp>
    </p:spTree>
  </p:cSld>
  <p:clrMapOvr>
    <a:masterClrMapping/>
  </p:clrMapOvr>
  <p:transition spd="fast">
    <p:push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6100A"/>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137680" y="-5388126"/>
            <a:ext cx="24118560" cy="24564240"/>
            <a:chOff x="0" y="0"/>
            <a:chExt cx="32158080" cy="32752320"/>
          </a:xfrm>
        </p:grpSpPr>
        <p:sp>
          <p:nvSpPr>
            <p:cNvPr name="Freeform 3" id="3"/>
            <p:cNvSpPr/>
            <p:nvPr/>
          </p:nvSpPr>
          <p:spPr>
            <a:xfrm flipH="false" flipV="false" rot="0">
              <a:off x="0" y="0"/>
              <a:ext cx="32158050" cy="32752283"/>
            </a:xfrm>
            <a:custGeom>
              <a:avLst/>
              <a:gdLst/>
              <a:ahLst/>
              <a:cxnLst/>
              <a:rect r="r" b="b" t="t" l="l"/>
              <a:pathLst>
                <a:path h="32752283" w="32158050">
                  <a:moveTo>
                    <a:pt x="0" y="0"/>
                  </a:moveTo>
                  <a:lnTo>
                    <a:pt x="32158050" y="0"/>
                  </a:lnTo>
                  <a:lnTo>
                    <a:pt x="32158050" y="32752283"/>
                  </a:lnTo>
                  <a:lnTo>
                    <a:pt x="0" y="32752283"/>
                  </a:lnTo>
                  <a:lnTo>
                    <a:pt x="0" y="0"/>
                  </a:lnTo>
                  <a:close/>
                </a:path>
              </a:pathLst>
            </a:custGeom>
            <a:blipFill>
              <a:blip r:embed="rId2"/>
              <a:stretch>
                <a:fillRect l="0" t="-3058" r="-3" b="4869"/>
              </a:stretch>
            </a:blipFill>
          </p:spPr>
        </p:sp>
      </p:grpSp>
      <p:grpSp>
        <p:nvGrpSpPr>
          <p:cNvPr name="Group 4" id="4"/>
          <p:cNvGrpSpPr>
            <a:grpSpLocks noChangeAspect="true"/>
          </p:cNvGrpSpPr>
          <p:nvPr/>
        </p:nvGrpSpPr>
        <p:grpSpPr>
          <a:xfrm rot="0">
            <a:off x="-9117545" y="789286"/>
            <a:ext cx="9462328" cy="6282194"/>
            <a:chOff x="0" y="0"/>
            <a:chExt cx="23502720" cy="15603840"/>
          </a:xfrm>
        </p:grpSpPr>
        <p:sp>
          <p:nvSpPr>
            <p:cNvPr name="Freeform 5" id="5"/>
            <p:cNvSpPr/>
            <p:nvPr/>
          </p:nvSpPr>
          <p:spPr>
            <a:xfrm flipH="false" flipV="false" rot="0">
              <a:off x="0" y="0"/>
              <a:ext cx="23502747" cy="15603855"/>
            </a:xfrm>
            <a:custGeom>
              <a:avLst/>
              <a:gdLst/>
              <a:ahLst/>
              <a:cxnLst/>
              <a:rect r="r" b="b" t="t" l="l"/>
              <a:pathLst>
                <a:path h="15603855" w="23502747">
                  <a:moveTo>
                    <a:pt x="0" y="0"/>
                  </a:moveTo>
                  <a:lnTo>
                    <a:pt x="23502747" y="0"/>
                  </a:lnTo>
                  <a:lnTo>
                    <a:pt x="23502747" y="15603855"/>
                  </a:lnTo>
                  <a:lnTo>
                    <a:pt x="0" y="15603855"/>
                  </a:lnTo>
                  <a:lnTo>
                    <a:pt x="0" y="0"/>
                  </a:lnTo>
                  <a:close/>
                </a:path>
              </a:pathLst>
            </a:custGeom>
            <a:blipFill>
              <a:blip r:embed="rId3"/>
              <a:stretch>
                <a:fillRect l="-7317" t="0" r="-7329" b="-1"/>
              </a:stretch>
            </a:blipFill>
          </p:spPr>
        </p:sp>
      </p:grpSp>
      <p:grpSp>
        <p:nvGrpSpPr>
          <p:cNvPr name="Group 6" id="6"/>
          <p:cNvGrpSpPr/>
          <p:nvPr/>
        </p:nvGrpSpPr>
        <p:grpSpPr>
          <a:xfrm rot="0">
            <a:off x="344782" y="466661"/>
            <a:ext cx="15482399" cy="1998558"/>
            <a:chOff x="0" y="0"/>
            <a:chExt cx="20264763" cy="2615893"/>
          </a:xfrm>
        </p:grpSpPr>
        <p:sp>
          <p:nvSpPr>
            <p:cNvPr name="Freeform 7" id="7"/>
            <p:cNvSpPr/>
            <p:nvPr/>
          </p:nvSpPr>
          <p:spPr>
            <a:xfrm flipH="false" flipV="false" rot="0">
              <a:off x="0" y="0"/>
              <a:ext cx="20264763" cy="2615893"/>
            </a:xfrm>
            <a:custGeom>
              <a:avLst/>
              <a:gdLst/>
              <a:ahLst/>
              <a:cxnLst/>
              <a:rect r="r" b="b" t="t" l="l"/>
              <a:pathLst>
                <a:path h="2615893" w="20264763">
                  <a:moveTo>
                    <a:pt x="0" y="0"/>
                  </a:moveTo>
                  <a:lnTo>
                    <a:pt x="20264763" y="0"/>
                  </a:lnTo>
                  <a:lnTo>
                    <a:pt x="20264763" y="2615893"/>
                  </a:lnTo>
                  <a:lnTo>
                    <a:pt x="0" y="2615893"/>
                  </a:lnTo>
                  <a:close/>
                </a:path>
              </a:pathLst>
            </a:custGeom>
            <a:solidFill>
              <a:srgbClr val="000000">
                <a:alpha val="0"/>
              </a:srgbClr>
            </a:solidFill>
          </p:spPr>
        </p:sp>
        <p:sp>
          <p:nvSpPr>
            <p:cNvPr name="TextBox 8" id="8"/>
            <p:cNvSpPr txBox="true"/>
            <p:nvPr/>
          </p:nvSpPr>
          <p:spPr>
            <a:xfrm>
              <a:off x="0" y="9525"/>
              <a:ext cx="20264763" cy="2606368"/>
            </a:xfrm>
            <a:prstGeom prst="rect">
              <a:avLst/>
            </a:prstGeom>
          </p:spPr>
          <p:txBody>
            <a:bodyPr anchor="b" rtlCol="false" tIns="0" lIns="0" bIns="0" rIns="0"/>
            <a:lstStyle/>
            <a:p>
              <a:pPr algn="just">
                <a:lnSpc>
                  <a:spcPts val="9360"/>
                </a:lnSpc>
              </a:pPr>
              <a:r>
                <a:rPr lang="en-US" sz="7800" b="true">
                  <a:solidFill>
                    <a:srgbClr val="FFFFFF"/>
                  </a:solidFill>
                  <a:latin typeface="Bai Jamjuree Bold"/>
                  <a:ea typeface="Bai Jamjuree Bold"/>
                  <a:cs typeface="Bai Jamjuree Bold"/>
                  <a:sym typeface="Bai Jamjuree Bold"/>
                </a:rPr>
                <a:t>  Non-Functional Requirement</a:t>
              </a:r>
            </a:p>
          </p:txBody>
        </p:sp>
      </p:grpSp>
      <p:sp>
        <p:nvSpPr>
          <p:cNvPr name="TextBox 9" id="9"/>
          <p:cNvSpPr txBox="true"/>
          <p:nvPr/>
        </p:nvSpPr>
        <p:spPr>
          <a:xfrm rot="0">
            <a:off x="1865479" y="2691658"/>
            <a:ext cx="9743156" cy="6327443"/>
          </a:xfrm>
          <a:prstGeom prst="rect">
            <a:avLst/>
          </a:prstGeom>
        </p:spPr>
        <p:txBody>
          <a:bodyPr anchor="t" rtlCol="false" tIns="0" lIns="0" bIns="0" rIns="0">
            <a:spAutoFit/>
          </a:bodyPr>
          <a:lstStyle/>
          <a:p>
            <a:pPr algn="l" marL="866425" indent="-433213" lvl="1">
              <a:lnSpc>
                <a:spcPts val="5618"/>
              </a:lnSpc>
              <a:buFont typeface="Arial"/>
              <a:buChar char="•"/>
            </a:pPr>
            <a:r>
              <a:rPr lang="en-US" b="true" sz="4013">
                <a:solidFill>
                  <a:srgbClr val="FFFFFF"/>
                </a:solidFill>
                <a:latin typeface="Canva Sans Bold"/>
                <a:ea typeface="Canva Sans Bold"/>
                <a:cs typeface="Canva Sans Bold"/>
                <a:sym typeface="Canva Sans Bold"/>
              </a:rPr>
              <a:t>P</a:t>
            </a:r>
            <a:r>
              <a:rPr lang="en-US" b="true" sz="4013">
                <a:solidFill>
                  <a:srgbClr val="FFFFFF"/>
                </a:solidFill>
                <a:latin typeface="Canva Sans Bold"/>
                <a:ea typeface="Canva Sans Bold"/>
                <a:cs typeface="Canva Sans Bold"/>
                <a:sym typeface="Canva Sans Bold"/>
              </a:rPr>
              <a:t>erformance</a:t>
            </a:r>
          </a:p>
          <a:p>
            <a:pPr algn="l" marL="866425" indent="-433213" lvl="1">
              <a:lnSpc>
                <a:spcPts val="5618"/>
              </a:lnSpc>
              <a:buFont typeface="Arial"/>
              <a:buChar char="•"/>
            </a:pPr>
            <a:r>
              <a:rPr lang="en-US" b="true" sz="4013">
                <a:solidFill>
                  <a:srgbClr val="FFFFFF"/>
                </a:solidFill>
                <a:latin typeface="Canva Sans Bold"/>
                <a:ea typeface="Canva Sans Bold"/>
                <a:cs typeface="Canva Sans Bold"/>
                <a:sym typeface="Canva Sans Bold"/>
              </a:rPr>
              <a:t>Scalability</a:t>
            </a:r>
          </a:p>
          <a:p>
            <a:pPr algn="l" marL="866425" indent="-433213" lvl="1">
              <a:lnSpc>
                <a:spcPts val="5618"/>
              </a:lnSpc>
              <a:buFont typeface="Arial"/>
              <a:buChar char="•"/>
            </a:pPr>
            <a:r>
              <a:rPr lang="en-US" b="true" sz="4013">
                <a:solidFill>
                  <a:srgbClr val="FFFFFF"/>
                </a:solidFill>
                <a:latin typeface="Canva Sans Bold"/>
                <a:ea typeface="Canva Sans Bold"/>
                <a:cs typeface="Canva Sans Bold"/>
                <a:sym typeface="Canva Sans Bold"/>
              </a:rPr>
              <a:t>Usability</a:t>
            </a:r>
          </a:p>
          <a:p>
            <a:pPr algn="l" marL="866425" indent="-433213" lvl="1">
              <a:lnSpc>
                <a:spcPts val="5618"/>
              </a:lnSpc>
              <a:buFont typeface="Arial"/>
              <a:buChar char="•"/>
            </a:pPr>
            <a:r>
              <a:rPr lang="en-US" b="true" sz="4013">
                <a:solidFill>
                  <a:srgbClr val="FFFFFF"/>
                </a:solidFill>
                <a:latin typeface="Canva Sans Bold"/>
                <a:ea typeface="Canva Sans Bold"/>
                <a:cs typeface="Canva Sans Bold"/>
                <a:sym typeface="Canva Sans Bold"/>
              </a:rPr>
              <a:t>Security</a:t>
            </a:r>
          </a:p>
          <a:p>
            <a:pPr algn="l" marL="866425" indent="-433213" lvl="1">
              <a:lnSpc>
                <a:spcPts val="5618"/>
              </a:lnSpc>
              <a:buFont typeface="Arial"/>
              <a:buChar char="•"/>
            </a:pPr>
            <a:r>
              <a:rPr lang="en-US" b="true" sz="4013">
                <a:solidFill>
                  <a:srgbClr val="FFFFFF"/>
                </a:solidFill>
                <a:latin typeface="Canva Sans Bold"/>
                <a:ea typeface="Canva Sans Bold"/>
                <a:cs typeface="Canva Sans Bold"/>
                <a:sym typeface="Canva Sans Bold"/>
              </a:rPr>
              <a:t>Authorization</a:t>
            </a:r>
          </a:p>
          <a:p>
            <a:pPr algn="l" marL="866425" indent="-433213" lvl="1">
              <a:lnSpc>
                <a:spcPts val="5618"/>
              </a:lnSpc>
              <a:buFont typeface="Arial"/>
              <a:buChar char="•"/>
            </a:pPr>
            <a:r>
              <a:rPr lang="en-US" b="true" sz="4013">
                <a:solidFill>
                  <a:srgbClr val="FFFFFF"/>
                </a:solidFill>
                <a:latin typeface="Canva Sans Bold"/>
                <a:ea typeface="Canva Sans Bold"/>
                <a:cs typeface="Canva Sans Bold"/>
                <a:sym typeface="Canva Sans Bold"/>
              </a:rPr>
              <a:t>Availability</a:t>
            </a:r>
          </a:p>
          <a:p>
            <a:pPr algn="l" marL="866425" indent="-433213" lvl="1">
              <a:lnSpc>
                <a:spcPts val="5618"/>
              </a:lnSpc>
              <a:buFont typeface="Arial"/>
              <a:buChar char="•"/>
            </a:pPr>
            <a:r>
              <a:rPr lang="en-US" b="true" sz="4013">
                <a:solidFill>
                  <a:srgbClr val="FFFFFF"/>
                </a:solidFill>
                <a:latin typeface="Canva Sans Bold"/>
                <a:ea typeface="Canva Sans Bold"/>
                <a:cs typeface="Canva Sans Bold"/>
                <a:sym typeface="Canva Sans Bold"/>
              </a:rPr>
              <a:t>Maintainability</a:t>
            </a:r>
          </a:p>
          <a:p>
            <a:pPr algn="l" marL="866425" indent="-433213" lvl="1">
              <a:lnSpc>
                <a:spcPts val="5618"/>
              </a:lnSpc>
              <a:buFont typeface="Arial"/>
              <a:buChar char="•"/>
            </a:pPr>
            <a:r>
              <a:rPr lang="en-US" b="true" sz="4013">
                <a:solidFill>
                  <a:srgbClr val="FFFFFF"/>
                </a:solidFill>
                <a:latin typeface="Canva Sans Bold"/>
                <a:ea typeface="Canva Sans Bold"/>
                <a:cs typeface="Canva Sans Bold"/>
                <a:sym typeface="Canva Sans Bold"/>
              </a:rPr>
              <a:t>Compatibility</a:t>
            </a:r>
          </a:p>
          <a:p>
            <a:pPr algn="l" marL="866425" indent="-433213" lvl="1">
              <a:lnSpc>
                <a:spcPts val="5618"/>
              </a:lnSpc>
              <a:buFont typeface="Arial"/>
              <a:buChar char="•"/>
            </a:pPr>
            <a:r>
              <a:rPr lang="en-US" b="true" sz="4013">
                <a:solidFill>
                  <a:srgbClr val="FFFFFF"/>
                </a:solidFill>
                <a:latin typeface="Canva Sans Bold"/>
                <a:ea typeface="Canva Sans Bold"/>
                <a:cs typeface="Canva Sans Bold"/>
                <a:sym typeface="Canva Sans Bold"/>
              </a:rPr>
              <a:t>Data Integrity</a:t>
            </a:r>
          </a:p>
        </p:txBody>
      </p:sp>
    </p:spTree>
  </p:cSld>
  <p:clrMapOvr>
    <a:masterClrMapping/>
  </p:clrMapOvr>
  <p:transition spd="fast">
    <p:circle/>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6100A"/>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318379" y="-7138620"/>
            <a:ext cx="24118560" cy="24564240"/>
            <a:chOff x="0" y="0"/>
            <a:chExt cx="32158080" cy="32752320"/>
          </a:xfrm>
        </p:grpSpPr>
        <p:sp>
          <p:nvSpPr>
            <p:cNvPr name="Freeform 3" id="3"/>
            <p:cNvSpPr/>
            <p:nvPr/>
          </p:nvSpPr>
          <p:spPr>
            <a:xfrm flipH="false" flipV="false" rot="0">
              <a:off x="0" y="0"/>
              <a:ext cx="32158050" cy="32752283"/>
            </a:xfrm>
            <a:custGeom>
              <a:avLst/>
              <a:gdLst/>
              <a:ahLst/>
              <a:cxnLst/>
              <a:rect r="r" b="b" t="t" l="l"/>
              <a:pathLst>
                <a:path h="32752283" w="32158050">
                  <a:moveTo>
                    <a:pt x="0" y="0"/>
                  </a:moveTo>
                  <a:lnTo>
                    <a:pt x="32158050" y="0"/>
                  </a:lnTo>
                  <a:lnTo>
                    <a:pt x="32158050" y="32752283"/>
                  </a:lnTo>
                  <a:lnTo>
                    <a:pt x="0" y="32752283"/>
                  </a:lnTo>
                  <a:lnTo>
                    <a:pt x="0" y="0"/>
                  </a:lnTo>
                  <a:close/>
                </a:path>
              </a:pathLst>
            </a:custGeom>
            <a:blipFill>
              <a:blip r:embed="rId2"/>
              <a:stretch>
                <a:fillRect l="0" t="-3058" r="-3" b="4869"/>
              </a:stretch>
            </a:blipFill>
          </p:spPr>
        </p:sp>
      </p:grpSp>
      <p:grpSp>
        <p:nvGrpSpPr>
          <p:cNvPr name="Group 4" id="4"/>
          <p:cNvGrpSpPr>
            <a:grpSpLocks noChangeAspect="true"/>
          </p:cNvGrpSpPr>
          <p:nvPr/>
        </p:nvGrpSpPr>
        <p:grpSpPr>
          <a:xfrm rot="0">
            <a:off x="-9117545" y="789286"/>
            <a:ext cx="9462328" cy="6282194"/>
            <a:chOff x="0" y="0"/>
            <a:chExt cx="23502720" cy="15603840"/>
          </a:xfrm>
        </p:grpSpPr>
        <p:sp>
          <p:nvSpPr>
            <p:cNvPr name="Freeform 5" id="5"/>
            <p:cNvSpPr/>
            <p:nvPr/>
          </p:nvSpPr>
          <p:spPr>
            <a:xfrm flipH="false" flipV="false" rot="0">
              <a:off x="0" y="0"/>
              <a:ext cx="23502747" cy="15603855"/>
            </a:xfrm>
            <a:custGeom>
              <a:avLst/>
              <a:gdLst/>
              <a:ahLst/>
              <a:cxnLst/>
              <a:rect r="r" b="b" t="t" l="l"/>
              <a:pathLst>
                <a:path h="15603855" w="23502747">
                  <a:moveTo>
                    <a:pt x="0" y="0"/>
                  </a:moveTo>
                  <a:lnTo>
                    <a:pt x="23502747" y="0"/>
                  </a:lnTo>
                  <a:lnTo>
                    <a:pt x="23502747" y="15603855"/>
                  </a:lnTo>
                  <a:lnTo>
                    <a:pt x="0" y="15603855"/>
                  </a:lnTo>
                  <a:lnTo>
                    <a:pt x="0" y="0"/>
                  </a:lnTo>
                  <a:close/>
                </a:path>
              </a:pathLst>
            </a:custGeom>
            <a:blipFill>
              <a:blip r:embed="rId3"/>
              <a:stretch>
                <a:fillRect l="-7317" t="0" r="-7329" b="-1"/>
              </a:stretch>
            </a:blipFill>
          </p:spPr>
        </p:sp>
      </p:grpSp>
      <p:grpSp>
        <p:nvGrpSpPr>
          <p:cNvPr name="Group 6" id="6"/>
          <p:cNvGrpSpPr/>
          <p:nvPr/>
        </p:nvGrpSpPr>
        <p:grpSpPr>
          <a:xfrm rot="0">
            <a:off x="6159078" y="3300210"/>
            <a:ext cx="6382869" cy="2240991"/>
            <a:chOff x="0" y="0"/>
            <a:chExt cx="8354475" cy="2933211"/>
          </a:xfrm>
        </p:grpSpPr>
        <p:sp>
          <p:nvSpPr>
            <p:cNvPr name="Freeform 7" id="7"/>
            <p:cNvSpPr/>
            <p:nvPr/>
          </p:nvSpPr>
          <p:spPr>
            <a:xfrm flipH="false" flipV="false" rot="0">
              <a:off x="0" y="0"/>
              <a:ext cx="8354476" cy="2933211"/>
            </a:xfrm>
            <a:custGeom>
              <a:avLst/>
              <a:gdLst/>
              <a:ahLst/>
              <a:cxnLst/>
              <a:rect r="r" b="b" t="t" l="l"/>
              <a:pathLst>
                <a:path h="2933211" w="8354476">
                  <a:moveTo>
                    <a:pt x="0" y="0"/>
                  </a:moveTo>
                  <a:lnTo>
                    <a:pt x="8354476" y="0"/>
                  </a:lnTo>
                  <a:lnTo>
                    <a:pt x="8354476" y="2933211"/>
                  </a:lnTo>
                  <a:lnTo>
                    <a:pt x="0" y="2933211"/>
                  </a:lnTo>
                  <a:close/>
                </a:path>
              </a:pathLst>
            </a:custGeom>
            <a:solidFill>
              <a:srgbClr val="000000">
                <a:alpha val="0"/>
              </a:srgbClr>
            </a:solidFill>
          </p:spPr>
        </p:sp>
        <p:sp>
          <p:nvSpPr>
            <p:cNvPr name="TextBox 8" id="8"/>
            <p:cNvSpPr txBox="true"/>
            <p:nvPr/>
          </p:nvSpPr>
          <p:spPr>
            <a:xfrm>
              <a:off x="0" y="0"/>
              <a:ext cx="8354475" cy="2933211"/>
            </a:xfrm>
            <a:prstGeom prst="rect">
              <a:avLst/>
            </a:prstGeom>
          </p:spPr>
          <p:txBody>
            <a:bodyPr anchor="b" rtlCol="false" tIns="0" lIns="0" bIns="0" rIns="0"/>
            <a:lstStyle/>
            <a:p>
              <a:pPr algn="just">
                <a:lnSpc>
                  <a:spcPts val="10680"/>
                </a:lnSpc>
              </a:pPr>
              <a:r>
                <a:rPr lang="en-US" sz="8900" b="true">
                  <a:solidFill>
                    <a:srgbClr val="FFFFFF"/>
                  </a:solidFill>
                  <a:latin typeface="Bai Jamjuree Bold"/>
                  <a:ea typeface="Bai Jamjuree Bold"/>
                  <a:cs typeface="Bai Jamjuree Bold"/>
                  <a:sym typeface="Bai Jamjuree Bold"/>
                </a:rPr>
                <a:t>FlowChart</a:t>
              </a:r>
            </a:p>
          </p:txBody>
        </p:sp>
      </p:grpSp>
      <p:sp>
        <p:nvSpPr>
          <p:cNvPr name="Freeform 9" id="9"/>
          <p:cNvSpPr/>
          <p:nvPr/>
        </p:nvSpPr>
        <p:spPr>
          <a:xfrm flipH="false" flipV="false" rot="0">
            <a:off x="8231289" y="5541201"/>
            <a:ext cx="1825423" cy="1825423"/>
          </a:xfrm>
          <a:custGeom>
            <a:avLst/>
            <a:gdLst/>
            <a:ahLst/>
            <a:cxnLst/>
            <a:rect r="r" b="b" t="t" l="l"/>
            <a:pathLst>
              <a:path h="1825423" w="1825423">
                <a:moveTo>
                  <a:pt x="0" y="0"/>
                </a:moveTo>
                <a:lnTo>
                  <a:pt x="1825422" y="0"/>
                </a:lnTo>
                <a:lnTo>
                  <a:pt x="1825422" y="1825422"/>
                </a:lnTo>
                <a:lnTo>
                  <a:pt x="0" y="1825422"/>
                </a:lnTo>
                <a:lnTo>
                  <a:pt x="0" y="0"/>
                </a:lnTo>
                <a:close/>
              </a:path>
            </a:pathLst>
          </a:custGeom>
          <a:blipFill>
            <a:blip r:embed="rId4"/>
            <a:stretch>
              <a:fillRect l="0" t="0" r="0" b="0"/>
            </a:stretch>
          </a:blipFill>
        </p:spPr>
      </p:sp>
    </p:spTree>
  </p:cSld>
  <p:clrMapOvr>
    <a:masterClrMapping/>
  </p:clrMapOvr>
  <p:transition spd="fast">
    <p:cover dir="l"/>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9117545" y="789286"/>
            <a:ext cx="9462328" cy="6282194"/>
            <a:chOff x="0" y="0"/>
            <a:chExt cx="23502720" cy="15603840"/>
          </a:xfrm>
        </p:grpSpPr>
        <p:sp>
          <p:nvSpPr>
            <p:cNvPr name="Freeform 3" id="3"/>
            <p:cNvSpPr/>
            <p:nvPr/>
          </p:nvSpPr>
          <p:spPr>
            <a:xfrm flipH="false" flipV="false" rot="0">
              <a:off x="0" y="0"/>
              <a:ext cx="23502747" cy="15603855"/>
            </a:xfrm>
            <a:custGeom>
              <a:avLst/>
              <a:gdLst/>
              <a:ahLst/>
              <a:cxnLst/>
              <a:rect r="r" b="b" t="t" l="l"/>
              <a:pathLst>
                <a:path h="15603855" w="23502747">
                  <a:moveTo>
                    <a:pt x="0" y="0"/>
                  </a:moveTo>
                  <a:lnTo>
                    <a:pt x="23502747" y="0"/>
                  </a:lnTo>
                  <a:lnTo>
                    <a:pt x="23502747" y="15603855"/>
                  </a:lnTo>
                  <a:lnTo>
                    <a:pt x="0" y="15603855"/>
                  </a:lnTo>
                  <a:lnTo>
                    <a:pt x="0" y="0"/>
                  </a:lnTo>
                  <a:close/>
                </a:path>
              </a:pathLst>
            </a:custGeom>
            <a:blipFill>
              <a:blip r:embed="rId2"/>
              <a:stretch>
                <a:fillRect l="-7317" t="0" r="-7329" b="-1"/>
              </a:stretch>
            </a:blipFill>
          </p:spPr>
        </p:sp>
      </p:grpSp>
      <p:sp>
        <p:nvSpPr>
          <p:cNvPr name="Freeform 4" id="4"/>
          <p:cNvSpPr/>
          <p:nvPr/>
        </p:nvSpPr>
        <p:spPr>
          <a:xfrm flipH="false" flipV="false" rot="0">
            <a:off x="7716938" y="298961"/>
            <a:ext cx="3710206" cy="9615021"/>
          </a:xfrm>
          <a:custGeom>
            <a:avLst/>
            <a:gdLst/>
            <a:ahLst/>
            <a:cxnLst/>
            <a:rect r="r" b="b" t="t" l="l"/>
            <a:pathLst>
              <a:path h="9615021" w="3710206">
                <a:moveTo>
                  <a:pt x="0" y="0"/>
                </a:moveTo>
                <a:lnTo>
                  <a:pt x="3710207" y="0"/>
                </a:lnTo>
                <a:lnTo>
                  <a:pt x="3710207" y="9615021"/>
                </a:lnTo>
                <a:lnTo>
                  <a:pt x="0" y="9615021"/>
                </a:lnTo>
                <a:lnTo>
                  <a:pt x="0" y="0"/>
                </a:lnTo>
                <a:close/>
              </a:path>
            </a:pathLst>
          </a:custGeom>
          <a:blipFill>
            <a:blip r:embed="rId3"/>
            <a:stretch>
              <a:fillRect l="-1116" t="0" r="0" b="0"/>
            </a:stretch>
          </a:blipFill>
        </p:spPr>
      </p:sp>
    </p:spTree>
  </p:cSld>
  <p:clrMapOvr>
    <a:masterClrMapping/>
  </p:clrMapOvr>
  <p:transition spd="fast">
    <p:push dir="l"/>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9117545" y="789286"/>
            <a:ext cx="9462328" cy="6282194"/>
            <a:chOff x="0" y="0"/>
            <a:chExt cx="23502720" cy="15603840"/>
          </a:xfrm>
        </p:grpSpPr>
        <p:sp>
          <p:nvSpPr>
            <p:cNvPr name="Freeform 3" id="3"/>
            <p:cNvSpPr/>
            <p:nvPr/>
          </p:nvSpPr>
          <p:spPr>
            <a:xfrm flipH="false" flipV="false" rot="0">
              <a:off x="0" y="0"/>
              <a:ext cx="23502747" cy="15603855"/>
            </a:xfrm>
            <a:custGeom>
              <a:avLst/>
              <a:gdLst/>
              <a:ahLst/>
              <a:cxnLst/>
              <a:rect r="r" b="b" t="t" l="l"/>
              <a:pathLst>
                <a:path h="15603855" w="23502747">
                  <a:moveTo>
                    <a:pt x="0" y="0"/>
                  </a:moveTo>
                  <a:lnTo>
                    <a:pt x="23502747" y="0"/>
                  </a:lnTo>
                  <a:lnTo>
                    <a:pt x="23502747" y="15603855"/>
                  </a:lnTo>
                  <a:lnTo>
                    <a:pt x="0" y="15603855"/>
                  </a:lnTo>
                  <a:lnTo>
                    <a:pt x="0" y="0"/>
                  </a:lnTo>
                  <a:close/>
                </a:path>
              </a:pathLst>
            </a:custGeom>
            <a:blipFill>
              <a:blip r:embed="rId2"/>
              <a:stretch>
                <a:fillRect l="-7317" t="0" r="-7329" b="-1"/>
              </a:stretch>
            </a:blipFill>
          </p:spPr>
        </p:sp>
      </p:grpSp>
      <p:sp>
        <p:nvSpPr>
          <p:cNvPr name="Freeform 4" id="4"/>
          <p:cNvSpPr/>
          <p:nvPr/>
        </p:nvSpPr>
        <p:spPr>
          <a:xfrm flipH="false" flipV="false" rot="0">
            <a:off x="5100939" y="514002"/>
            <a:ext cx="9003575" cy="9258996"/>
          </a:xfrm>
          <a:custGeom>
            <a:avLst/>
            <a:gdLst/>
            <a:ahLst/>
            <a:cxnLst/>
            <a:rect r="r" b="b" t="t" l="l"/>
            <a:pathLst>
              <a:path h="9258996" w="9003575">
                <a:moveTo>
                  <a:pt x="0" y="0"/>
                </a:moveTo>
                <a:lnTo>
                  <a:pt x="9003575" y="0"/>
                </a:lnTo>
                <a:lnTo>
                  <a:pt x="9003575" y="9258996"/>
                </a:lnTo>
                <a:lnTo>
                  <a:pt x="0" y="9258996"/>
                </a:lnTo>
                <a:lnTo>
                  <a:pt x="0" y="0"/>
                </a:lnTo>
                <a:close/>
              </a:path>
            </a:pathLst>
          </a:custGeom>
          <a:blipFill>
            <a:blip r:embed="rId3"/>
            <a:stretch>
              <a:fillRect l="0" t="0" r="0" b="0"/>
            </a:stretch>
          </a:blipFill>
        </p:spPr>
      </p:sp>
    </p:spTree>
  </p:cSld>
  <p:clrMapOvr>
    <a:masterClrMapping/>
  </p:clrMapOvr>
  <p:transition spd="fast">
    <p:push dir="l"/>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6100A"/>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318379" y="-6162549"/>
            <a:ext cx="24118560" cy="24564240"/>
            <a:chOff x="0" y="0"/>
            <a:chExt cx="32158080" cy="32752320"/>
          </a:xfrm>
        </p:grpSpPr>
        <p:sp>
          <p:nvSpPr>
            <p:cNvPr name="Freeform 3" id="3"/>
            <p:cNvSpPr/>
            <p:nvPr/>
          </p:nvSpPr>
          <p:spPr>
            <a:xfrm flipH="false" flipV="false" rot="0">
              <a:off x="0" y="0"/>
              <a:ext cx="32158050" cy="32752283"/>
            </a:xfrm>
            <a:custGeom>
              <a:avLst/>
              <a:gdLst/>
              <a:ahLst/>
              <a:cxnLst/>
              <a:rect r="r" b="b" t="t" l="l"/>
              <a:pathLst>
                <a:path h="32752283" w="32158050">
                  <a:moveTo>
                    <a:pt x="0" y="0"/>
                  </a:moveTo>
                  <a:lnTo>
                    <a:pt x="32158050" y="0"/>
                  </a:lnTo>
                  <a:lnTo>
                    <a:pt x="32158050" y="32752283"/>
                  </a:lnTo>
                  <a:lnTo>
                    <a:pt x="0" y="32752283"/>
                  </a:lnTo>
                  <a:lnTo>
                    <a:pt x="0" y="0"/>
                  </a:lnTo>
                  <a:close/>
                </a:path>
              </a:pathLst>
            </a:custGeom>
            <a:blipFill>
              <a:blip r:embed="rId2"/>
              <a:stretch>
                <a:fillRect l="0" t="-3058" r="-3" b="4869"/>
              </a:stretch>
            </a:blipFill>
          </p:spPr>
        </p:sp>
      </p:grpSp>
      <p:grpSp>
        <p:nvGrpSpPr>
          <p:cNvPr name="Group 4" id="4"/>
          <p:cNvGrpSpPr>
            <a:grpSpLocks noChangeAspect="true"/>
          </p:cNvGrpSpPr>
          <p:nvPr/>
        </p:nvGrpSpPr>
        <p:grpSpPr>
          <a:xfrm rot="0">
            <a:off x="-9117545" y="789286"/>
            <a:ext cx="9462328" cy="6282194"/>
            <a:chOff x="0" y="0"/>
            <a:chExt cx="23502720" cy="15603840"/>
          </a:xfrm>
        </p:grpSpPr>
        <p:sp>
          <p:nvSpPr>
            <p:cNvPr name="Freeform 5" id="5"/>
            <p:cNvSpPr/>
            <p:nvPr/>
          </p:nvSpPr>
          <p:spPr>
            <a:xfrm flipH="false" flipV="false" rot="0">
              <a:off x="0" y="0"/>
              <a:ext cx="23502747" cy="15603855"/>
            </a:xfrm>
            <a:custGeom>
              <a:avLst/>
              <a:gdLst/>
              <a:ahLst/>
              <a:cxnLst/>
              <a:rect r="r" b="b" t="t" l="l"/>
              <a:pathLst>
                <a:path h="15603855" w="23502747">
                  <a:moveTo>
                    <a:pt x="0" y="0"/>
                  </a:moveTo>
                  <a:lnTo>
                    <a:pt x="23502747" y="0"/>
                  </a:lnTo>
                  <a:lnTo>
                    <a:pt x="23502747" y="15603855"/>
                  </a:lnTo>
                  <a:lnTo>
                    <a:pt x="0" y="15603855"/>
                  </a:lnTo>
                  <a:lnTo>
                    <a:pt x="0" y="0"/>
                  </a:lnTo>
                  <a:close/>
                </a:path>
              </a:pathLst>
            </a:custGeom>
            <a:blipFill>
              <a:blip r:embed="rId3"/>
              <a:stretch>
                <a:fillRect l="-7317" t="0" r="-7329" b="-1"/>
              </a:stretch>
            </a:blipFill>
          </p:spPr>
        </p:sp>
      </p:grpSp>
      <p:grpSp>
        <p:nvGrpSpPr>
          <p:cNvPr name="Group 6" id="6"/>
          <p:cNvGrpSpPr/>
          <p:nvPr/>
        </p:nvGrpSpPr>
        <p:grpSpPr>
          <a:xfrm rot="0">
            <a:off x="6473429" y="3930383"/>
            <a:ext cx="5341142" cy="1998558"/>
            <a:chOff x="0" y="0"/>
            <a:chExt cx="6990970" cy="2615893"/>
          </a:xfrm>
        </p:grpSpPr>
        <p:sp>
          <p:nvSpPr>
            <p:cNvPr name="Freeform 7" id="7"/>
            <p:cNvSpPr/>
            <p:nvPr/>
          </p:nvSpPr>
          <p:spPr>
            <a:xfrm flipH="false" flipV="false" rot="0">
              <a:off x="0" y="0"/>
              <a:ext cx="6990970" cy="2615893"/>
            </a:xfrm>
            <a:custGeom>
              <a:avLst/>
              <a:gdLst/>
              <a:ahLst/>
              <a:cxnLst/>
              <a:rect r="r" b="b" t="t" l="l"/>
              <a:pathLst>
                <a:path h="2615893" w="6990970">
                  <a:moveTo>
                    <a:pt x="0" y="0"/>
                  </a:moveTo>
                  <a:lnTo>
                    <a:pt x="6990970" y="0"/>
                  </a:lnTo>
                  <a:lnTo>
                    <a:pt x="6990970" y="2615893"/>
                  </a:lnTo>
                  <a:lnTo>
                    <a:pt x="0" y="2615893"/>
                  </a:lnTo>
                  <a:close/>
                </a:path>
              </a:pathLst>
            </a:custGeom>
            <a:solidFill>
              <a:srgbClr val="000000">
                <a:alpha val="0"/>
              </a:srgbClr>
            </a:solidFill>
          </p:spPr>
        </p:sp>
        <p:sp>
          <p:nvSpPr>
            <p:cNvPr name="TextBox 8" id="8"/>
            <p:cNvSpPr txBox="true"/>
            <p:nvPr/>
          </p:nvSpPr>
          <p:spPr>
            <a:xfrm>
              <a:off x="0" y="9525"/>
              <a:ext cx="6990970" cy="2606368"/>
            </a:xfrm>
            <a:prstGeom prst="rect">
              <a:avLst/>
            </a:prstGeom>
          </p:spPr>
          <p:txBody>
            <a:bodyPr anchor="b" rtlCol="false" tIns="0" lIns="0" bIns="0" rIns="0"/>
            <a:lstStyle/>
            <a:p>
              <a:pPr algn="just">
                <a:lnSpc>
                  <a:spcPts val="9480"/>
                </a:lnSpc>
              </a:pPr>
              <a:r>
                <a:rPr lang="en-US" sz="7900" b="true">
                  <a:solidFill>
                    <a:srgbClr val="FFFFFF"/>
                  </a:solidFill>
                  <a:latin typeface="Bai Jamjuree Bold"/>
                  <a:ea typeface="Bai Jamjuree Bold"/>
                  <a:cs typeface="Bai Jamjuree Bold"/>
                  <a:sym typeface="Bai Jamjuree Bold"/>
                </a:rPr>
                <a:t>Sequence</a:t>
              </a:r>
            </a:p>
          </p:txBody>
        </p:sp>
      </p:grpSp>
      <p:sp>
        <p:nvSpPr>
          <p:cNvPr name="Freeform 9" id="9"/>
          <p:cNvSpPr/>
          <p:nvPr/>
        </p:nvSpPr>
        <p:spPr>
          <a:xfrm flipH="false" flipV="false" rot="0">
            <a:off x="8231289" y="5928941"/>
            <a:ext cx="1825423" cy="1825423"/>
          </a:xfrm>
          <a:custGeom>
            <a:avLst/>
            <a:gdLst/>
            <a:ahLst/>
            <a:cxnLst/>
            <a:rect r="r" b="b" t="t" l="l"/>
            <a:pathLst>
              <a:path h="1825423" w="1825423">
                <a:moveTo>
                  <a:pt x="0" y="0"/>
                </a:moveTo>
                <a:lnTo>
                  <a:pt x="1825422" y="0"/>
                </a:lnTo>
                <a:lnTo>
                  <a:pt x="1825422" y="1825422"/>
                </a:lnTo>
                <a:lnTo>
                  <a:pt x="0" y="1825422"/>
                </a:lnTo>
                <a:lnTo>
                  <a:pt x="0" y="0"/>
                </a:lnTo>
                <a:close/>
              </a:path>
            </a:pathLst>
          </a:custGeom>
          <a:blipFill>
            <a:blip r:embed="rId4"/>
            <a:stretch>
              <a:fillRect l="0" t="0" r="0" b="0"/>
            </a:stretch>
          </a:blipFill>
        </p:spPr>
      </p:sp>
    </p:spTree>
  </p:cSld>
  <p:clrMapOvr>
    <a:masterClrMapping/>
  </p:clrMapOvr>
  <p:transition spd="fast">
    <p:cover dir="l"/>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9117545" y="789286"/>
            <a:ext cx="9462328" cy="6282194"/>
            <a:chOff x="0" y="0"/>
            <a:chExt cx="23502720" cy="15603840"/>
          </a:xfrm>
        </p:grpSpPr>
        <p:sp>
          <p:nvSpPr>
            <p:cNvPr name="Freeform 3" id="3"/>
            <p:cNvSpPr/>
            <p:nvPr/>
          </p:nvSpPr>
          <p:spPr>
            <a:xfrm flipH="false" flipV="false" rot="0">
              <a:off x="0" y="0"/>
              <a:ext cx="23502747" cy="15603855"/>
            </a:xfrm>
            <a:custGeom>
              <a:avLst/>
              <a:gdLst/>
              <a:ahLst/>
              <a:cxnLst/>
              <a:rect r="r" b="b" t="t" l="l"/>
              <a:pathLst>
                <a:path h="15603855" w="23502747">
                  <a:moveTo>
                    <a:pt x="0" y="0"/>
                  </a:moveTo>
                  <a:lnTo>
                    <a:pt x="23502747" y="0"/>
                  </a:lnTo>
                  <a:lnTo>
                    <a:pt x="23502747" y="15603855"/>
                  </a:lnTo>
                  <a:lnTo>
                    <a:pt x="0" y="15603855"/>
                  </a:lnTo>
                  <a:lnTo>
                    <a:pt x="0" y="0"/>
                  </a:lnTo>
                  <a:close/>
                </a:path>
              </a:pathLst>
            </a:custGeom>
            <a:blipFill>
              <a:blip r:embed="rId2"/>
              <a:stretch>
                <a:fillRect l="-7317" t="0" r="-7329" b="-1"/>
              </a:stretch>
            </a:blipFill>
          </p:spPr>
        </p:sp>
      </p:grpSp>
      <p:sp>
        <p:nvSpPr>
          <p:cNvPr name="Freeform 4" id="4"/>
          <p:cNvSpPr/>
          <p:nvPr/>
        </p:nvSpPr>
        <p:spPr>
          <a:xfrm flipH="false" flipV="false" rot="0">
            <a:off x="800100" y="323620"/>
            <a:ext cx="14698148" cy="9513508"/>
          </a:xfrm>
          <a:custGeom>
            <a:avLst/>
            <a:gdLst/>
            <a:ahLst/>
            <a:cxnLst/>
            <a:rect r="r" b="b" t="t" l="l"/>
            <a:pathLst>
              <a:path h="9513508" w="14698148">
                <a:moveTo>
                  <a:pt x="0" y="0"/>
                </a:moveTo>
                <a:lnTo>
                  <a:pt x="14698148" y="0"/>
                </a:lnTo>
                <a:lnTo>
                  <a:pt x="14698148" y="9513509"/>
                </a:lnTo>
                <a:lnTo>
                  <a:pt x="0" y="9513509"/>
                </a:lnTo>
                <a:lnTo>
                  <a:pt x="0" y="0"/>
                </a:lnTo>
                <a:close/>
              </a:path>
            </a:pathLst>
          </a:custGeom>
          <a:blipFill>
            <a:blip r:embed="rId3"/>
            <a:stretch>
              <a:fillRect l="-1040" t="0" r="-40" b="0"/>
            </a:stretch>
          </a:blipFill>
        </p:spPr>
      </p:sp>
    </p:spTree>
  </p:cSld>
  <p:clrMapOvr>
    <a:masterClrMapping/>
  </p:clrMapOvr>
  <p:transition spd="fast">
    <p:push dir="l"/>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9117545" y="789286"/>
            <a:ext cx="9462328" cy="6282194"/>
            <a:chOff x="0" y="0"/>
            <a:chExt cx="23502720" cy="15603840"/>
          </a:xfrm>
        </p:grpSpPr>
        <p:sp>
          <p:nvSpPr>
            <p:cNvPr name="Freeform 3" id="3"/>
            <p:cNvSpPr/>
            <p:nvPr/>
          </p:nvSpPr>
          <p:spPr>
            <a:xfrm flipH="false" flipV="false" rot="0">
              <a:off x="0" y="0"/>
              <a:ext cx="23502747" cy="15603855"/>
            </a:xfrm>
            <a:custGeom>
              <a:avLst/>
              <a:gdLst/>
              <a:ahLst/>
              <a:cxnLst/>
              <a:rect r="r" b="b" t="t" l="l"/>
              <a:pathLst>
                <a:path h="15603855" w="23502747">
                  <a:moveTo>
                    <a:pt x="0" y="0"/>
                  </a:moveTo>
                  <a:lnTo>
                    <a:pt x="23502747" y="0"/>
                  </a:lnTo>
                  <a:lnTo>
                    <a:pt x="23502747" y="15603855"/>
                  </a:lnTo>
                  <a:lnTo>
                    <a:pt x="0" y="15603855"/>
                  </a:lnTo>
                  <a:lnTo>
                    <a:pt x="0" y="0"/>
                  </a:lnTo>
                  <a:close/>
                </a:path>
              </a:pathLst>
            </a:custGeom>
            <a:blipFill>
              <a:blip r:embed="rId2"/>
              <a:stretch>
                <a:fillRect l="-7317" t="0" r="-7329" b="-1"/>
              </a:stretch>
            </a:blipFill>
          </p:spPr>
        </p:sp>
      </p:grpSp>
      <p:sp>
        <p:nvSpPr>
          <p:cNvPr name="Freeform 4" id="4"/>
          <p:cNvSpPr/>
          <p:nvPr/>
        </p:nvSpPr>
        <p:spPr>
          <a:xfrm flipH="false" flipV="false" rot="0">
            <a:off x="5385809" y="136274"/>
            <a:ext cx="7516382" cy="10014452"/>
          </a:xfrm>
          <a:custGeom>
            <a:avLst/>
            <a:gdLst/>
            <a:ahLst/>
            <a:cxnLst/>
            <a:rect r="r" b="b" t="t" l="l"/>
            <a:pathLst>
              <a:path h="10014452" w="7516382">
                <a:moveTo>
                  <a:pt x="0" y="0"/>
                </a:moveTo>
                <a:lnTo>
                  <a:pt x="7516382" y="0"/>
                </a:lnTo>
                <a:lnTo>
                  <a:pt x="7516382" y="10014452"/>
                </a:lnTo>
                <a:lnTo>
                  <a:pt x="0" y="10014452"/>
                </a:lnTo>
                <a:lnTo>
                  <a:pt x="0" y="0"/>
                </a:lnTo>
                <a:close/>
              </a:path>
            </a:pathLst>
          </a:custGeom>
          <a:blipFill>
            <a:blip r:embed="rId3"/>
            <a:stretch>
              <a:fillRect l="0" t="-228" r="-423" b="-228"/>
            </a:stretch>
          </a:blipFill>
        </p:spPr>
      </p:sp>
    </p:spTree>
  </p:cSld>
  <p:clrMapOvr>
    <a:masterClrMapping/>
  </p:clrMapOvr>
  <p:transition spd="fast">
    <p:push dir="l"/>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6100A"/>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499077" y="-6811095"/>
            <a:ext cx="24118560" cy="24564240"/>
            <a:chOff x="0" y="0"/>
            <a:chExt cx="32158080" cy="32752320"/>
          </a:xfrm>
        </p:grpSpPr>
        <p:sp>
          <p:nvSpPr>
            <p:cNvPr name="Freeform 3" id="3"/>
            <p:cNvSpPr/>
            <p:nvPr/>
          </p:nvSpPr>
          <p:spPr>
            <a:xfrm flipH="false" flipV="false" rot="0">
              <a:off x="0" y="0"/>
              <a:ext cx="32158050" cy="32752283"/>
            </a:xfrm>
            <a:custGeom>
              <a:avLst/>
              <a:gdLst/>
              <a:ahLst/>
              <a:cxnLst/>
              <a:rect r="r" b="b" t="t" l="l"/>
              <a:pathLst>
                <a:path h="32752283" w="32158050">
                  <a:moveTo>
                    <a:pt x="0" y="0"/>
                  </a:moveTo>
                  <a:lnTo>
                    <a:pt x="32158050" y="0"/>
                  </a:lnTo>
                  <a:lnTo>
                    <a:pt x="32158050" y="32752283"/>
                  </a:lnTo>
                  <a:lnTo>
                    <a:pt x="0" y="32752283"/>
                  </a:lnTo>
                  <a:lnTo>
                    <a:pt x="0" y="0"/>
                  </a:lnTo>
                  <a:close/>
                </a:path>
              </a:pathLst>
            </a:custGeom>
            <a:blipFill>
              <a:blip r:embed="rId2"/>
              <a:stretch>
                <a:fillRect l="0" t="-3058" r="-3" b="4869"/>
              </a:stretch>
            </a:blipFill>
          </p:spPr>
        </p:sp>
      </p:grpSp>
      <p:grpSp>
        <p:nvGrpSpPr>
          <p:cNvPr name="Group 4" id="4"/>
          <p:cNvGrpSpPr>
            <a:grpSpLocks noChangeAspect="true"/>
          </p:cNvGrpSpPr>
          <p:nvPr/>
        </p:nvGrpSpPr>
        <p:grpSpPr>
          <a:xfrm rot="0">
            <a:off x="-9117545" y="789286"/>
            <a:ext cx="9462328" cy="6282194"/>
            <a:chOff x="0" y="0"/>
            <a:chExt cx="23502720" cy="15603840"/>
          </a:xfrm>
        </p:grpSpPr>
        <p:sp>
          <p:nvSpPr>
            <p:cNvPr name="Freeform 5" id="5"/>
            <p:cNvSpPr/>
            <p:nvPr/>
          </p:nvSpPr>
          <p:spPr>
            <a:xfrm flipH="false" flipV="false" rot="0">
              <a:off x="0" y="0"/>
              <a:ext cx="23502747" cy="15603855"/>
            </a:xfrm>
            <a:custGeom>
              <a:avLst/>
              <a:gdLst/>
              <a:ahLst/>
              <a:cxnLst/>
              <a:rect r="r" b="b" t="t" l="l"/>
              <a:pathLst>
                <a:path h="15603855" w="23502747">
                  <a:moveTo>
                    <a:pt x="0" y="0"/>
                  </a:moveTo>
                  <a:lnTo>
                    <a:pt x="23502747" y="0"/>
                  </a:lnTo>
                  <a:lnTo>
                    <a:pt x="23502747" y="15603855"/>
                  </a:lnTo>
                  <a:lnTo>
                    <a:pt x="0" y="15603855"/>
                  </a:lnTo>
                  <a:lnTo>
                    <a:pt x="0" y="0"/>
                  </a:lnTo>
                  <a:close/>
                </a:path>
              </a:pathLst>
            </a:custGeom>
            <a:blipFill>
              <a:blip r:embed="rId3"/>
              <a:stretch>
                <a:fillRect l="-7317" t="0" r="-7329" b="-1"/>
              </a:stretch>
            </a:blipFill>
          </p:spPr>
        </p:sp>
      </p:grpSp>
      <p:grpSp>
        <p:nvGrpSpPr>
          <p:cNvPr name="Group 6" id="6"/>
          <p:cNvGrpSpPr/>
          <p:nvPr/>
        </p:nvGrpSpPr>
        <p:grpSpPr>
          <a:xfrm rot="0">
            <a:off x="5525508" y="3723138"/>
            <a:ext cx="7908150" cy="1998558"/>
            <a:chOff x="0" y="0"/>
            <a:chExt cx="10350901" cy="2615893"/>
          </a:xfrm>
        </p:grpSpPr>
        <p:sp>
          <p:nvSpPr>
            <p:cNvPr name="Freeform 7" id="7"/>
            <p:cNvSpPr/>
            <p:nvPr/>
          </p:nvSpPr>
          <p:spPr>
            <a:xfrm flipH="false" flipV="false" rot="0">
              <a:off x="0" y="0"/>
              <a:ext cx="10350902" cy="2615893"/>
            </a:xfrm>
            <a:custGeom>
              <a:avLst/>
              <a:gdLst/>
              <a:ahLst/>
              <a:cxnLst/>
              <a:rect r="r" b="b" t="t" l="l"/>
              <a:pathLst>
                <a:path h="2615893" w="10350902">
                  <a:moveTo>
                    <a:pt x="0" y="0"/>
                  </a:moveTo>
                  <a:lnTo>
                    <a:pt x="10350902" y="0"/>
                  </a:lnTo>
                  <a:lnTo>
                    <a:pt x="10350902" y="2615893"/>
                  </a:lnTo>
                  <a:lnTo>
                    <a:pt x="0" y="2615893"/>
                  </a:lnTo>
                  <a:close/>
                </a:path>
              </a:pathLst>
            </a:custGeom>
            <a:solidFill>
              <a:srgbClr val="000000">
                <a:alpha val="0"/>
              </a:srgbClr>
            </a:solidFill>
          </p:spPr>
        </p:sp>
        <p:sp>
          <p:nvSpPr>
            <p:cNvPr name="TextBox 8" id="8"/>
            <p:cNvSpPr txBox="true"/>
            <p:nvPr/>
          </p:nvSpPr>
          <p:spPr>
            <a:xfrm>
              <a:off x="0" y="9525"/>
              <a:ext cx="10350901" cy="2606368"/>
            </a:xfrm>
            <a:prstGeom prst="rect">
              <a:avLst/>
            </a:prstGeom>
          </p:spPr>
          <p:txBody>
            <a:bodyPr anchor="b" rtlCol="false" tIns="0" lIns="0" bIns="0" rIns="0"/>
            <a:lstStyle/>
            <a:p>
              <a:pPr algn="just">
                <a:lnSpc>
                  <a:spcPts val="9480"/>
                </a:lnSpc>
              </a:pPr>
              <a:r>
                <a:rPr lang="en-US" sz="7900" b="true">
                  <a:solidFill>
                    <a:srgbClr val="FFFFFF"/>
                  </a:solidFill>
                  <a:latin typeface="Bai Jamjuree Bold"/>
                  <a:ea typeface="Bai Jamjuree Bold"/>
                  <a:cs typeface="Bai Jamjuree Bold"/>
                  <a:sym typeface="Bai Jamjuree Bold"/>
                </a:rPr>
                <a:t>Class Diagram</a:t>
              </a:r>
            </a:p>
          </p:txBody>
        </p:sp>
      </p:grpSp>
      <p:sp>
        <p:nvSpPr>
          <p:cNvPr name="Freeform 9" id="9"/>
          <p:cNvSpPr/>
          <p:nvPr/>
        </p:nvSpPr>
        <p:spPr>
          <a:xfrm flipH="false" flipV="false" rot="0">
            <a:off x="8231289" y="5721695"/>
            <a:ext cx="1825423" cy="1825423"/>
          </a:xfrm>
          <a:custGeom>
            <a:avLst/>
            <a:gdLst/>
            <a:ahLst/>
            <a:cxnLst/>
            <a:rect r="r" b="b" t="t" l="l"/>
            <a:pathLst>
              <a:path h="1825423" w="1825423">
                <a:moveTo>
                  <a:pt x="0" y="0"/>
                </a:moveTo>
                <a:lnTo>
                  <a:pt x="1825422" y="0"/>
                </a:lnTo>
                <a:lnTo>
                  <a:pt x="1825422" y="1825423"/>
                </a:lnTo>
                <a:lnTo>
                  <a:pt x="0" y="1825423"/>
                </a:lnTo>
                <a:lnTo>
                  <a:pt x="0" y="0"/>
                </a:lnTo>
                <a:close/>
              </a:path>
            </a:pathLst>
          </a:custGeom>
          <a:blipFill>
            <a:blip r:embed="rId4"/>
            <a:stretch>
              <a:fillRect l="0" t="0" r="0" b="0"/>
            </a:stretch>
          </a:blipFill>
        </p:spPr>
      </p:sp>
    </p:spTree>
  </p:cSld>
  <p:clrMapOvr>
    <a:masterClrMapping/>
  </p:clrMapOvr>
  <p:transition spd="fast">
    <p:cover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6100A"/>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137680" y="-5210640"/>
            <a:ext cx="24118560" cy="24564240"/>
            <a:chOff x="0" y="0"/>
            <a:chExt cx="32158080" cy="32752320"/>
          </a:xfrm>
        </p:grpSpPr>
        <p:sp>
          <p:nvSpPr>
            <p:cNvPr name="Freeform 3" id="3"/>
            <p:cNvSpPr/>
            <p:nvPr/>
          </p:nvSpPr>
          <p:spPr>
            <a:xfrm flipH="false" flipV="false" rot="0">
              <a:off x="0" y="0"/>
              <a:ext cx="32158050" cy="32752283"/>
            </a:xfrm>
            <a:custGeom>
              <a:avLst/>
              <a:gdLst/>
              <a:ahLst/>
              <a:cxnLst/>
              <a:rect r="r" b="b" t="t" l="l"/>
              <a:pathLst>
                <a:path h="32752283" w="32158050">
                  <a:moveTo>
                    <a:pt x="0" y="0"/>
                  </a:moveTo>
                  <a:lnTo>
                    <a:pt x="32158050" y="0"/>
                  </a:lnTo>
                  <a:lnTo>
                    <a:pt x="32158050" y="32752283"/>
                  </a:lnTo>
                  <a:lnTo>
                    <a:pt x="0" y="32752283"/>
                  </a:lnTo>
                  <a:lnTo>
                    <a:pt x="0" y="0"/>
                  </a:lnTo>
                  <a:close/>
                </a:path>
              </a:pathLst>
            </a:custGeom>
            <a:blipFill>
              <a:blip r:embed="rId2"/>
              <a:stretch>
                <a:fillRect l="0" t="-3058" r="-3" b="4869"/>
              </a:stretch>
            </a:blipFill>
          </p:spPr>
        </p:sp>
      </p:grpSp>
      <p:grpSp>
        <p:nvGrpSpPr>
          <p:cNvPr name="Group 4" id="4"/>
          <p:cNvGrpSpPr>
            <a:grpSpLocks noChangeAspect="true"/>
          </p:cNvGrpSpPr>
          <p:nvPr/>
        </p:nvGrpSpPr>
        <p:grpSpPr>
          <a:xfrm rot="0">
            <a:off x="-6939360" y="3545280"/>
            <a:ext cx="17627040" cy="11702880"/>
            <a:chOff x="0" y="0"/>
            <a:chExt cx="23502720" cy="15603840"/>
          </a:xfrm>
        </p:grpSpPr>
        <p:sp>
          <p:nvSpPr>
            <p:cNvPr name="Freeform 5" id="5"/>
            <p:cNvSpPr/>
            <p:nvPr/>
          </p:nvSpPr>
          <p:spPr>
            <a:xfrm flipH="false" flipV="false" rot="0">
              <a:off x="0" y="0"/>
              <a:ext cx="23502747" cy="15603855"/>
            </a:xfrm>
            <a:custGeom>
              <a:avLst/>
              <a:gdLst/>
              <a:ahLst/>
              <a:cxnLst/>
              <a:rect r="r" b="b" t="t" l="l"/>
              <a:pathLst>
                <a:path h="15603855" w="23502747">
                  <a:moveTo>
                    <a:pt x="0" y="0"/>
                  </a:moveTo>
                  <a:lnTo>
                    <a:pt x="23502747" y="0"/>
                  </a:lnTo>
                  <a:lnTo>
                    <a:pt x="23502747" y="15603855"/>
                  </a:lnTo>
                  <a:lnTo>
                    <a:pt x="0" y="15603855"/>
                  </a:lnTo>
                  <a:lnTo>
                    <a:pt x="0" y="0"/>
                  </a:lnTo>
                  <a:close/>
                </a:path>
              </a:pathLst>
            </a:custGeom>
            <a:blipFill>
              <a:blip r:embed="rId3"/>
              <a:stretch>
                <a:fillRect l="-7317" t="0" r="-7329" b="-1"/>
              </a:stretch>
            </a:blipFill>
          </p:spPr>
        </p:sp>
      </p:grpSp>
      <p:sp>
        <p:nvSpPr>
          <p:cNvPr name="TextBox 6" id="6"/>
          <p:cNvSpPr txBox="true"/>
          <p:nvPr/>
        </p:nvSpPr>
        <p:spPr>
          <a:xfrm rot="0">
            <a:off x="653068" y="3168915"/>
            <a:ext cx="16118962" cy="6315075"/>
          </a:xfrm>
          <a:prstGeom prst="rect">
            <a:avLst/>
          </a:prstGeom>
        </p:spPr>
        <p:txBody>
          <a:bodyPr anchor="t" rtlCol="false" tIns="0" lIns="0" bIns="0" rIns="0">
            <a:spAutoFit/>
          </a:bodyPr>
          <a:lstStyle/>
          <a:p>
            <a:pPr algn="just" marL="699059" indent="-349530" lvl="1">
              <a:lnSpc>
                <a:spcPts val="3885"/>
              </a:lnSpc>
              <a:buFont typeface="Arial"/>
              <a:buChar char="•"/>
            </a:pPr>
            <a:r>
              <a:rPr lang="en-US" sz="3237">
                <a:solidFill>
                  <a:srgbClr val="FFFFFF"/>
                </a:solidFill>
                <a:latin typeface="Catamaran"/>
                <a:ea typeface="Catamaran"/>
                <a:cs typeface="Catamaran"/>
                <a:sym typeface="Catamaran"/>
              </a:rPr>
              <a:t>In recent years, online shopping has become more popular than ever. However, one major drawback remains: customers cannot try on clothes before purchasing. This often leads to uncertainty, dissatisfaction, and a high return rate.</a:t>
            </a:r>
          </a:p>
          <a:p>
            <a:pPr algn="just">
              <a:lnSpc>
                <a:spcPts val="3885"/>
              </a:lnSpc>
            </a:pPr>
          </a:p>
          <a:p>
            <a:pPr algn="just" marL="699059" indent="-349530" lvl="1">
              <a:lnSpc>
                <a:spcPts val="3885"/>
              </a:lnSpc>
              <a:buFont typeface="Arial"/>
              <a:buChar char="•"/>
            </a:pPr>
            <a:r>
              <a:rPr lang="en-US" sz="3237">
                <a:solidFill>
                  <a:srgbClr val="FFFFFF"/>
                </a:solidFill>
                <a:latin typeface="Catamaran"/>
                <a:ea typeface="Catamaran"/>
                <a:cs typeface="Catamaran"/>
                <a:sym typeface="Catamaran"/>
              </a:rPr>
              <a:t>To solve this problem, we developed a Virtual Try-On system for e-commerce platforms. This system allows users to upload a photo of themselves and see how clothes would look on them — virtually — before making a purchase.</a:t>
            </a:r>
          </a:p>
          <a:p>
            <a:pPr algn="just">
              <a:lnSpc>
                <a:spcPts val="3885"/>
              </a:lnSpc>
            </a:pPr>
          </a:p>
          <a:p>
            <a:pPr algn="just" marL="699059" indent="-349530" lvl="1">
              <a:lnSpc>
                <a:spcPts val="3885"/>
              </a:lnSpc>
              <a:buFont typeface="Arial"/>
              <a:buChar char="•"/>
            </a:pPr>
            <a:r>
              <a:rPr lang="en-US" sz="3237" spc="-2">
                <a:solidFill>
                  <a:srgbClr val="FFFFFF"/>
                </a:solidFill>
                <a:latin typeface="Catamaran"/>
                <a:ea typeface="Catamaran"/>
                <a:cs typeface="Catamaran"/>
                <a:sym typeface="Catamaran"/>
              </a:rPr>
              <a:t>Our goal is to enhance the online shopping experience by making it more interactive, personalized, and confidence-boosting for customers. By using the power of machine learning and computer vision, we aim to bridge the gap between traditional in-store shopping and the convenience of buying online.</a:t>
            </a:r>
          </a:p>
          <a:p>
            <a:pPr algn="just">
              <a:lnSpc>
                <a:spcPts val="3885"/>
              </a:lnSpc>
            </a:pPr>
          </a:p>
        </p:txBody>
      </p:sp>
      <p:grpSp>
        <p:nvGrpSpPr>
          <p:cNvPr name="Group 7" id="7"/>
          <p:cNvGrpSpPr/>
          <p:nvPr/>
        </p:nvGrpSpPr>
        <p:grpSpPr>
          <a:xfrm rot="0">
            <a:off x="344782" y="609296"/>
            <a:ext cx="7796441" cy="2559619"/>
            <a:chOff x="0" y="0"/>
            <a:chExt cx="10204687" cy="3350260"/>
          </a:xfrm>
        </p:grpSpPr>
        <p:sp>
          <p:nvSpPr>
            <p:cNvPr name="Freeform 8" id="8"/>
            <p:cNvSpPr/>
            <p:nvPr/>
          </p:nvSpPr>
          <p:spPr>
            <a:xfrm flipH="false" flipV="false" rot="0">
              <a:off x="0" y="0"/>
              <a:ext cx="10204687" cy="3350260"/>
            </a:xfrm>
            <a:custGeom>
              <a:avLst/>
              <a:gdLst/>
              <a:ahLst/>
              <a:cxnLst/>
              <a:rect r="r" b="b" t="t" l="l"/>
              <a:pathLst>
                <a:path h="3350260" w="10204687">
                  <a:moveTo>
                    <a:pt x="0" y="0"/>
                  </a:moveTo>
                  <a:lnTo>
                    <a:pt x="10204687" y="0"/>
                  </a:lnTo>
                  <a:lnTo>
                    <a:pt x="10204687" y="3350260"/>
                  </a:lnTo>
                  <a:lnTo>
                    <a:pt x="0" y="3350260"/>
                  </a:lnTo>
                  <a:close/>
                </a:path>
              </a:pathLst>
            </a:custGeom>
            <a:solidFill>
              <a:srgbClr val="000000">
                <a:alpha val="0"/>
              </a:srgbClr>
            </a:solidFill>
          </p:spPr>
        </p:sp>
        <p:sp>
          <p:nvSpPr>
            <p:cNvPr name="TextBox 9" id="9"/>
            <p:cNvSpPr txBox="true"/>
            <p:nvPr/>
          </p:nvSpPr>
          <p:spPr>
            <a:xfrm>
              <a:off x="0" y="-190500"/>
              <a:ext cx="10204687" cy="3540760"/>
            </a:xfrm>
            <a:prstGeom prst="rect">
              <a:avLst/>
            </a:prstGeom>
          </p:spPr>
          <p:txBody>
            <a:bodyPr anchor="b" rtlCol="false" tIns="0" lIns="0" bIns="0" rIns="0"/>
            <a:lstStyle/>
            <a:p>
              <a:pPr algn="r">
                <a:lnSpc>
                  <a:spcPts val="11999"/>
                </a:lnSpc>
              </a:pPr>
              <a:r>
                <a:rPr lang="en-US" b="true" sz="9999" spc="-2">
                  <a:solidFill>
                    <a:srgbClr val="FFFFFF"/>
                  </a:solidFill>
                  <a:latin typeface="Arial Bold"/>
                  <a:ea typeface="Arial Bold"/>
                  <a:cs typeface="Arial Bold"/>
                  <a:sym typeface="Arial Bold"/>
                </a:rPr>
                <a:t>Introduction</a:t>
              </a:r>
            </a:p>
          </p:txBody>
        </p:sp>
      </p:grpSp>
    </p:spTree>
  </p:cSld>
  <p:clrMapOvr>
    <a:masterClrMapping/>
  </p:clrMapOvr>
  <p:transition spd="fast">
    <p:circle/>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9117545" y="789286"/>
            <a:ext cx="9462328" cy="6282194"/>
            <a:chOff x="0" y="0"/>
            <a:chExt cx="23502720" cy="15603840"/>
          </a:xfrm>
        </p:grpSpPr>
        <p:sp>
          <p:nvSpPr>
            <p:cNvPr name="Freeform 3" id="3"/>
            <p:cNvSpPr/>
            <p:nvPr/>
          </p:nvSpPr>
          <p:spPr>
            <a:xfrm flipH="false" flipV="false" rot="0">
              <a:off x="0" y="0"/>
              <a:ext cx="23502747" cy="15603855"/>
            </a:xfrm>
            <a:custGeom>
              <a:avLst/>
              <a:gdLst/>
              <a:ahLst/>
              <a:cxnLst/>
              <a:rect r="r" b="b" t="t" l="l"/>
              <a:pathLst>
                <a:path h="15603855" w="23502747">
                  <a:moveTo>
                    <a:pt x="0" y="0"/>
                  </a:moveTo>
                  <a:lnTo>
                    <a:pt x="23502747" y="0"/>
                  </a:lnTo>
                  <a:lnTo>
                    <a:pt x="23502747" y="15603855"/>
                  </a:lnTo>
                  <a:lnTo>
                    <a:pt x="0" y="15603855"/>
                  </a:lnTo>
                  <a:lnTo>
                    <a:pt x="0" y="0"/>
                  </a:lnTo>
                  <a:close/>
                </a:path>
              </a:pathLst>
            </a:custGeom>
            <a:blipFill>
              <a:blip r:embed="rId2"/>
              <a:stretch>
                <a:fillRect l="-7317" t="0" r="-7329" b="-1"/>
              </a:stretch>
            </a:blipFill>
          </p:spPr>
        </p:sp>
      </p:grpSp>
      <p:sp>
        <p:nvSpPr>
          <p:cNvPr name="Freeform 4" id="4"/>
          <p:cNvSpPr/>
          <p:nvPr/>
        </p:nvSpPr>
        <p:spPr>
          <a:xfrm flipH="false" flipV="false" rot="0">
            <a:off x="187656" y="2875871"/>
            <a:ext cx="17812018" cy="6973476"/>
          </a:xfrm>
          <a:custGeom>
            <a:avLst/>
            <a:gdLst/>
            <a:ahLst/>
            <a:cxnLst/>
            <a:rect r="r" b="b" t="t" l="l"/>
            <a:pathLst>
              <a:path h="6973476" w="17812018">
                <a:moveTo>
                  <a:pt x="0" y="0"/>
                </a:moveTo>
                <a:lnTo>
                  <a:pt x="17812018" y="0"/>
                </a:lnTo>
                <a:lnTo>
                  <a:pt x="17812018" y="6973477"/>
                </a:lnTo>
                <a:lnTo>
                  <a:pt x="0" y="6973477"/>
                </a:lnTo>
                <a:lnTo>
                  <a:pt x="0" y="0"/>
                </a:lnTo>
                <a:close/>
              </a:path>
            </a:pathLst>
          </a:custGeom>
          <a:blipFill>
            <a:blip r:embed="rId3"/>
            <a:stretch>
              <a:fillRect l="0" t="0" r="0" b="0"/>
            </a:stretch>
          </a:blipFill>
        </p:spPr>
      </p:sp>
    </p:spTree>
  </p:cSld>
  <p:clrMapOvr>
    <a:masterClrMapping/>
  </p:clrMapOvr>
  <p:transition spd="fast">
    <p:fade/>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9117545" y="789286"/>
            <a:ext cx="9462328" cy="6282194"/>
            <a:chOff x="0" y="0"/>
            <a:chExt cx="23502720" cy="15603840"/>
          </a:xfrm>
        </p:grpSpPr>
        <p:sp>
          <p:nvSpPr>
            <p:cNvPr name="Freeform 3" id="3"/>
            <p:cNvSpPr/>
            <p:nvPr/>
          </p:nvSpPr>
          <p:spPr>
            <a:xfrm flipH="false" flipV="false" rot="0">
              <a:off x="0" y="0"/>
              <a:ext cx="23502747" cy="15603855"/>
            </a:xfrm>
            <a:custGeom>
              <a:avLst/>
              <a:gdLst/>
              <a:ahLst/>
              <a:cxnLst/>
              <a:rect r="r" b="b" t="t" l="l"/>
              <a:pathLst>
                <a:path h="15603855" w="23502747">
                  <a:moveTo>
                    <a:pt x="0" y="0"/>
                  </a:moveTo>
                  <a:lnTo>
                    <a:pt x="23502747" y="0"/>
                  </a:lnTo>
                  <a:lnTo>
                    <a:pt x="23502747" y="15603855"/>
                  </a:lnTo>
                  <a:lnTo>
                    <a:pt x="0" y="15603855"/>
                  </a:lnTo>
                  <a:lnTo>
                    <a:pt x="0" y="0"/>
                  </a:lnTo>
                  <a:close/>
                </a:path>
              </a:pathLst>
            </a:custGeom>
            <a:blipFill>
              <a:blip r:embed="rId2"/>
              <a:stretch>
                <a:fillRect l="-7317" t="0" r="-7329" b="-1"/>
              </a:stretch>
            </a:blipFill>
          </p:spPr>
        </p:sp>
      </p:grpSp>
      <p:sp>
        <p:nvSpPr>
          <p:cNvPr name="Freeform 4" id="4"/>
          <p:cNvSpPr/>
          <p:nvPr/>
        </p:nvSpPr>
        <p:spPr>
          <a:xfrm flipH="false" flipV="false" rot="0">
            <a:off x="344782" y="2924613"/>
            <a:ext cx="17593877" cy="6333687"/>
          </a:xfrm>
          <a:custGeom>
            <a:avLst/>
            <a:gdLst/>
            <a:ahLst/>
            <a:cxnLst/>
            <a:rect r="r" b="b" t="t" l="l"/>
            <a:pathLst>
              <a:path h="6333687" w="17593877">
                <a:moveTo>
                  <a:pt x="0" y="0"/>
                </a:moveTo>
                <a:lnTo>
                  <a:pt x="17593877" y="0"/>
                </a:lnTo>
                <a:lnTo>
                  <a:pt x="17593877" y="6333687"/>
                </a:lnTo>
                <a:lnTo>
                  <a:pt x="0" y="6333687"/>
                </a:lnTo>
                <a:lnTo>
                  <a:pt x="0" y="0"/>
                </a:lnTo>
                <a:close/>
              </a:path>
            </a:pathLst>
          </a:custGeom>
          <a:blipFill>
            <a:blip r:embed="rId3"/>
            <a:stretch>
              <a:fillRect l="0" t="-1052" r="0" b="0"/>
            </a:stretch>
          </a:blipFill>
        </p:spPr>
      </p:sp>
    </p:spTree>
  </p:cSld>
  <p:clrMapOvr>
    <a:masterClrMapping/>
  </p:clrMapOvr>
  <p:transition spd="fast">
    <p:fade/>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9117545" y="789286"/>
            <a:ext cx="9462328" cy="6282194"/>
            <a:chOff x="0" y="0"/>
            <a:chExt cx="23502720" cy="15603840"/>
          </a:xfrm>
        </p:grpSpPr>
        <p:sp>
          <p:nvSpPr>
            <p:cNvPr name="Freeform 3" id="3"/>
            <p:cNvSpPr/>
            <p:nvPr/>
          </p:nvSpPr>
          <p:spPr>
            <a:xfrm flipH="false" flipV="false" rot="0">
              <a:off x="0" y="0"/>
              <a:ext cx="23502747" cy="15603855"/>
            </a:xfrm>
            <a:custGeom>
              <a:avLst/>
              <a:gdLst/>
              <a:ahLst/>
              <a:cxnLst/>
              <a:rect r="r" b="b" t="t" l="l"/>
              <a:pathLst>
                <a:path h="15603855" w="23502747">
                  <a:moveTo>
                    <a:pt x="0" y="0"/>
                  </a:moveTo>
                  <a:lnTo>
                    <a:pt x="23502747" y="0"/>
                  </a:lnTo>
                  <a:lnTo>
                    <a:pt x="23502747" y="15603855"/>
                  </a:lnTo>
                  <a:lnTo>
                    <a:pt x="0" y="15603855"/>
                  </a:lnTo>
                  <a:lnTo>
                    <a:pt x="0" y="0"/>
                  </a:lnTo>
                  <a:close/>
                </a:path>
              </a:pathLst>
            </a:custGeom>
            <a:blipFill>
              <a:blip r:embed="rId2"/>
              <a:stretch>
                <a:fillRect l="-7317" t="0" r="-7329" b="-1"/>
              </a:stretch>
            </a:blipFill>
          </p:spPr>
        </p:sp>
      </p:grpSp>
      <p:sp>
        <p:nvSpPr>
          <p:cNvPr name="Freeform 4" id="4"/>
          <p:cNvSpPr/>
          <p:nvPr/>
        </p:nvSpPr>
        <p:spPr>
          <a:xfrm flipH="false" flipV="false" rot="0">
            <a:off x="344782" y="2199400"/>
            <a:ext cx="17656904" cy="7820857"/>
          </a:xfrm>
          <a:custGeom>
            <a:avLst/>
            <a:gdLst/>
            <a:ahLst/>
            <a:cxnLst/>
            <a:rect r="r" b="b" t="t" l="l"/>
            <a:pathLst>
              <a:path h="7820857" w="17656904">
                <a:moveTo>
                  <a:pt x="0" y="0"/>
                </a:moveTo>
                <a:lnTo>
                  <a:pt x="17656904" y="0"/>
                </a:lnTo>
                <a:lnTo>
                  <a:pt x="17656904" y="7820857"/>
                </a:lnTo>
                <a:lnTo>
                  <a:pt x="0" y="7820857"/>
                </a:lnTo>
                <a:lnTo>
                  <a:pt x="0" y="0"/>
                </a:lnTo>
                <a:close/>
              </a:path>
            </a:pathLst>
          </a:custGeom>
          <a:blipFill>
            <a:blip r:embed="rId3"/>
            <a:stretch>
              <a:fillRect l="0" t="0" r="0" b="0"/>
            </a:stretch>
          </a:blipFill>
        </p:spPr>
      </p:sp>
    </p:spTree>
  </p:cSld>
  <p:clrMapOvr>
    <a:masterClrMapping/>
  </p:clrMapOvr>
  <p:transition spd="fast">
    <p:fade/>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9117545" y="789286"/>
            <a:ext cx="9462328" cy="6282194"/>
            <a:chOff x="0" y="0"/>
            <a:chExt cx="23502720" cy="15603840"/>
          </a:xfrm>
        </p:grpSpPr>
        <p:sp>
          <p:nvSpPr>
            <p:cNvPr name="Freeform 3" id="3"/>
            <p:cNvSpPr/>
            <p:nvPr/>
          </p:nvSpPr>
          <p:spPr>
            <a:xfrm flipH="false" flipV="false" rot="0">
              <a:off x="0" y="0"/>
              <a:ext cx="23502747" cy="15603855"/>
            </a:xfrm>
            <a:custGeom>
              <a:avLst/>
              <a:gdLst/>
              <a:ahLst/>
              <a:cxnLst/>
              <a:rect r="r" b="b" t="t" l="l"/>
              <a:pathLst>
                <a:path h="15603855" w="23502747">
                  <a:moveTo>
                    <a:pt x="0" y="0"/>
                  </a:moveTo>
                  <a:lnTo>
                    <a:pt x="23502747" y="0"/>
                  </a:lnTo>
                  <a:lnTo>
                    <a:pt x="23502747" y="15603855"/>
                  </a:lnTo>
                  <a:lnTo>
                    <a:pt x="0" y="15603855"/>
                  </a:lnTo>
                  <a:lnTo>
                    <a:pt x="0" y="0"/>
                  </a:lnTo>
                  <a:close/>
                </a:path>
              </a:pathLst>
            </a:custGeom>
            <a:blipFill>
              <a:blip r:embed="rId2"/>
              <a:stretch>
                <a:fillRect l="-7317" t="0" r="-7329" b="-1"/>
              </a:stretch>
            </a:blipFill>
          </p:spPr>
        </p:sp>
      </p:grpSp>
      <p:sp>
        <p:nvSpPr>
          <p:cNvPr name="Freeform 4" id="4"/>
          <p:cNvSpPr/>
          <p:nvPr/>
        </p:nvSpPr>
        <p:spPr>
          <a:xfrm flipH="false" flipV="false" rot="0">
            <a:off x="260410" y="3292183"/>
            <a:ext cx="17767181" cy="6433206"/>
          </a:xfrm>
          <a:custGeom>
            <a:avLst/>
            <a:gdLst/>
            <a:ahLst/>
            <a:cxnLst/>
            <a:rect r="r" b="b" t="t" l="l"/>
            <a:pathLst>
              <a:path h="6433206" w="17767181">
                <a:moveTo>
                  <a:pt x="0" y="0"/>
                </a:moveTo>
                <a:lnTo>
                  <a:pt x="17767180" y="0"/>
                </a:lnTo>
                <a:lnTo>
                  <a:pt x="17767180" y="6433206"/>
                </a:lnTo>
                <a:lnTo>
                  <a:pt x="0" y="6433206"/>
                </a:lnTo>
                <a:lnTo>
                  <a:pt x="0" y="0"/>
                </a:lnTo>
                <a:close/>
              </a:path>
            </a:pathLst>
          </a:custGeom>
          <a:blipFill>
            <a:blip r:embed="rId3"/>
            <a:stretch>
              <a:fillRect l="0" t="0" r="0" b="0"/>
            </a:stretch>
          </a:blipFill>
        </p:spPr>
      </p:sp>
    </p:spTree>
  </p:cSld>
  <p:clrMapOvr>
    <a:masterClrMapping/>
  </p:clrMapOvr>
  <p:transition spd="fast">
    <p:fade/>
  </p:transition>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9117545" y="789286"/>
            <a:ext cx="9462328" cy="6282194"/>
            <a:chOff x="0" y="0"/>
            <a:chExt cx="23502720" cy="15603840"/>
          </a:xfrm>
        </p:grpSpPr>
        <p:sp>
          <p:nvSpPr>
            <p:cNvPr name="Freeform 3" id="3"/>
            <p:cNvSpPr/>
            <p:nvPr/>
          </p:nvSpPr>
          <p:spPr>
            <a:xfrm flipH="false" flipV="false" rot="0">
              <a:off x="0" y="0"/>
              <a:ext cx="23502747" cy="15603855"/>
            </a:xfrm>
            <a:custGeom>
              <a:avLst/>
              <a:gdLst/>
              <a:ahLst/>
              <a:cxnLst/>
              <a:rect r="r" b="b" t="t" l="l"/>
              <a:pathLst>
                <a:path h="15603855" w="23502747">
                  <a:moveTo>
                    <a:pt x="0" y="0"/>
                  </a:moveTo>
                  <a:lnTo>
                    <a:pt x="23502747" y="0"/>
                  </a:lnTo>
                  <a:lnTo>
                    <a:pt x="23502747" y="15603855"/>
                  </a:lnTo>
                  <a:lnTo>
                    <a:pt x="0" y="15603855"/>
                  </a:lnTo>
                  <a:lnTo>
                    <a:pt x="0" y="0"/>
                  </a:lnTo>
                  <a:close/>
                </a:path>
              </a:pathLst>
            </a:custGeom>
            <a:blipFill>
              <a:blip r:embed="rId2"/>
              <a:stretch>
                <a:fillRect l="-7317" t="0" r="-7329" b="-1"/>
              </a:stretch>
            </a:blipFill>
          </p:spPr>
        </p:sp>
      </p:grpSp>
      <p:sp>
        <p:nvSpPr>
          <p:cNvPr name="Freeform 4" id="4"/>
          <p:cNvSpPr/>
          <p:nvPr/>
        </p:nvSpPr>
        <p:spPr>
          <a:xfrm flipH="false" flipV="false" rot="0">
            <a:off x="173621" y="3152580"/>
            <a:ext cx="17945967" cy="6505413"/>
          </a:xfrm>
          <a:custGeom>
            <a:avLst/>
            <a:gdLst/>
            <a:ahLst/>
            <a:cxnLst/>
            <a:rect r="r" b="b" t="t" l="l"/>
            <a:pathLst>
              <a:path h="6505413" w="17945967">
                <a:moveTo>
                  <a:pt x="0" y="0"/>
                </a:moveTo>
                <a:lnTo>
                  <a:pt x="17945967" y="0"/>
                </a:lnTo>
                <a:lnTo>
                  <a:pt x="17945967" y="6505413"/>
                </a:lnTo>
                <a:lnTo>
                  <a:pt x="0" y="6505413"/>
                </a:lnTo>
                <a:lnTo>
                  <a:pt x="0" y="0"/>
                </a:lnTo>
                <a:close/>
              </a:path>
            </a:pathLst>
          </a:custGeom>
          <a:blipFill>
            <a:blip r:embed="rId3"/>
            <a:stretch>
              <a:fillRect l="0" t="0" r="0" b="0"/>
            </a:stretch>
          </a:blipFill>
        </p:spPr>
      </p:sp>
    </p:spTree>
  </p:cSld>
  <p:clrMapOvr>
    <a:masterClrMapping/>
  </p:clrMapOvr>
  <p:transition spd="fast">
    <p:fade/>
  </p:transition>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9117545" y="789286"/>
            <a:ext cx="9462328" cy="6282194"/>
            <a:chOff x="0" y="0"/>
            <a:chExt cx="23502720" cy="15603840"/>
          </a:xfrm>
        </p:grpSpPr>
        <p:sp>
          <p:nvSpPr>
            <p:cNvPr name="Freeform 3" id="3"/>
            <p:cNvSpPr/>
            <p:nvPr/>
          </p:nvSpPr>
          <p:spPr>
            <a:xfrm flipH="false" flipV="false" rot="0">
              <a:off x="0" y="0"/>
              <a:ext cx="23502747" cy="15603855"/>
            </a:xfrm>
            <a:custGeom>
              <a:avLst/>
              <a:gdLst/>
              <a:ahLst/>
              <a:cxnLst/>
              <a:rect r="r" b="b" t="t" l="l"/>
              <a:pathLst>
                <a:path h="15603855" w="23502747">
                  <a:moveTo>
                    <a:pt x="0" y="0"/>
                  </a:moveTo>
                  <a:lnTo>
                    <a:pt x="23502747" y="0"/>
                  </a:lnTo>
                  <a:lnTo>
                    <a:pt x="23502747" y="15603855"/>
                  </a:lnTo>
                  <a:lnTo>
                    <a:pt x="0" y="15603855"/>
                  </a:lnTo>
                  <a:lnTo>
                    <a:pt x="0" y="0"/>
                  </a:lnTo>
                  <a:close/>
                </a:path>
              </a:pathLst>
            </a:custGeom>
            <a:blipFill>
              <a:blip r:embed="rId2"/>
              <a:stretch>
                <a:fillRect l="-7317" t="0" r="-7329" b="-1"/>
              </a:stretch>
            </a:blipFill>
          </p:spPr>
        </p:sp>
      </p:grpSp>
      <p:sp>
        <p:nvSpPr>
          <p:cNvPr name="Freeform 4" id="4"/>
          <p:cNvSpPr/>
          <p:nvPr/>
        </p:nvSpPr>
        <p:spPr>
          <a:xfrm flipH="false" flipV="false" rot="0">
            <a:off x="194759" y="3930383"/>
            <a:ext cx="17898481" cy="4353320"/>
          </a:xfrm>
          <a:custGeom>
            <a:avLst/>
            <a:gdLst/>
            <a:ahLst/>
            <a:cxnLst/>
            <a:rect r="r" b="b" t="t" l="l"/>
            <a:pathLst>
              <a:path h="4353320" w="17898481">
                <a:moveTo>
                  <a:pt x="0" y="0"/>
                </a:moveTo>
                <a:lnTo>
                  <a:pt x="17898482" y="0"/>
                </a:lnTo>
                <a:lnTo>
                  <a:pt x="17898482" y="4353320"/>
                </a:lnTo>
                <a:lnTo>
                  <a:pt x="0" y="4353320"/>
                </a:lnTo>
                <a:lnTo>
                  <a:pt x="0" y="0"/>
                </a:lnTo>
                <a:close/>
              </a:path>
            </a:pathLst>
          </a:custGeom>
          <a:blipFill>
            <a:blip r:embed="rId3"/>
            <a:stretch>
              <a:fillRect l="0" t="0" r="0" b="0"/>
            </a:stretch>
          </a:blipFill>
        </p:spPr>
      </p:sp>
    </p:spTree>
  </p:cSld>
  <p:clrMapOvr>
    <a:masterClrMapping/>
  </p:clrMapOvr>
  <p:transition spd="fast">
    <p:fade/>
  </p:transition>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9117545" y="789286"/>
            <a:ext cx="9462328" cy="6282194"/>
            <a:chOff x="0" y="0"/>
            <a:chExt cx="23502720" cy="15603840"/>
          </a:xfrm>
        </p:grpSpPr>
        <p:sp>
          <p:nvSpPr>
            <p:cNvPr name="Freeform 3" id="3"/>
            <p:cNvSpPr/>
            <p:nvPr/>
          </p:nvSpPr>
          <p:spPr>
            <a:xfrm flipH="false" flipV="false" rot="0">
              <a:off x="0" y="0"/>
              <a:ext cx="23502747" cy="15603855"/>
            </a:xfrm>
            <a:custGeom>
              <a:avLst/>
              <a:gdLst/>
              <a:ahLst/>
              <a:cxnLst/>
              <a:rect r="r" b="b" t="t" l="l"/>
              <a:pathLst>
                <a:path h="15603855" w="23502747">
                  <a:moveTo>
                    <a:pt x="0" y="0"/>
                  </a:moveTo>
                  <a:lnTo>
                    <a:pt x="23502747" y="0"/>
                  </a:lnTo>
                  <a:lnTo>
                    <a:pt x="23502747" y="15603855"/>
                  </a:lnTo>
                  <a:lnTo>
                    <a:pt x="0" y="15603855"/>
                  </a:lnTo>
                  <a:lnTo>
                    <a:pt x="0" y="0"/>
                  </a:lnTo>
                  <a:close/>
                </a:path>
              </a:pathLst>
            </a:custGeom>
            <a:blipFill>
              <a:blip r:embed="rId2"/>
              <a:stretch>
                <a:fillRect l="-7317" t="0" r="-7329" b="-1"/>
              </a:stretch>
            </a:blipFill>
          </p:spPr>
        </p:sp>
      </p:grpSp>
      <p:sp>
        <p:nvSpPr>
          <p:cNvPr name="Freeform 4" id="4"/>
          <p:cNvSpPr/>
          <p:nvPr/>
        </p:nvSpPr>
        <p:spPr>
          <a:xfrm flipH="false" flipV="false" rot="0">
            <a:off x="233781" y="2999576"/>
            <a:ext cx="17820438" cy="6459744"/>
          </a:xfrm>
          <a:custGeom>
            <a:avLst/>
            <a:gdLst/>
            <a:ahLst/>
            <a:cxnLst/>
            <a:rect r="r" b="b" t="t" l="l"/>
            <a:pathLst>
              <a:path h="6459744" w="17820438">
                <a:moveTo>
                  <a:pt x="0" y="0"/>
                </a:moveTo>
                <a:lnTo>
                  <a:pt x="17820438" y="0"/>
                </a:lnTo>
                <a:lnTo>
                  <a:pt x="17820438" y="6459743"/>
                </a:lnTo>
                <a:lnTo>
                  <a:pt x="0" y="6459743"/>
                </a:lnTo>
                <a:lnTo>
                  <a:pt x="0" y="0"/>
                </a:lnTo>
                <a:close/>
              </a:path>
            </a:pathLst>
          </a:custGeom>
          <a:blipFill>
            <a:blip r:embed="rId3"/>
            <a:stretch>
              <a:fillRect l="0" t="0" r="0" b="0"/>
            </a:stretch>
          </a:blipFill>
        </p:spPr>
      </p:sp>
    </p:spTree>
  </p:cSld>
  <p:clrMapOvr>
    <a:masterClrMapping/>
  </p:clrMapOvr>
  <p:transition spd="fast">
    <p:fade/>
  </p:transition>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16100A"/>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137680" y="-5388126"/>
            <a:ext cx="24118560" cy="24564240"/>
            <a:chOff x="0" y="0"/>
            <a:chExt cx="32158080" cy="32752320"/>
          </a:xfrm>
        </p:grpSpPr>
        <p:sp>
          <p:nvSpPr>
            <p:cNvPr name="Freeform 3" id="3"/>
            <p:cNvSpPr/>
            <p:nvPr/>
          </p:nvSpPr>
          <p:spPr>
            <a:xfrm flipH="false" flipV="false" rot="0">
              <a:off x="0" y="0"/>
              <a:ext cx="32158050" cy="32752283"/>
            </a:xfrm>
            <a:custGeom>
              <a:avLst/>
              <a:gdLst/>
              <a:ahLst/>
              <a:cxnLst/>
              <a:rect r="r" b="b" t="t" l="l"/>
              <a:pathLst>
                <a:path h="32752283" w="32158050">
                  <a:moveTo>
                    <a:pt x="0" y="0"/>
                  </a:moveTo>
                  <a:lnTo>
                    <a:pt x="32158050" y="0"/>
                  </a:lnTo>
                  <a:lnTo>
                    <a:pt x="32158050" y="32752283"/>
                  </a:lnTo>
                  <a:lnTo>
                    <a:pt x="0" y="32752283"/>
                  </a:lnTo>
                  <a:lnTo>
                    <a:pt x="0" y="0"/>
                  </a:lnTo>
                  <a:close/>
                </a:path>
              </a:pathLst>
            </a:custGeom>
            <a:blipFill>
              <a:blip r:embed="rId2"/>
              <a:stretch>
                <a:fillRect l="0" t="-3058" r="-3" b="4869"/>
              </a:stretch>
            </a:blipFill>
          </p:spPr>
        </p:sp>
      </p:grpSp>
      <p:grpSp>
        <p:nvGrpSpPr>
          <p:cNvPr name="Group 4" id="4"/>
          <p:cNvGrpSpPr>
            <a:grpSpLocks noChangeAspect="true"/>
          </p:cNvGrpSpPr>
          <p:nvPr/>
        </p:nvGrpSpPr>
        <p:grpSpPr>
          <a:xfrm rot="0">
            <a:off x="-9117545" y="789286"/>
            <a:ext cx="9462328" cy="6282194"/>
            <a:chOff x="0" y="0"/>
            <a:chExt cx="23502720" cy="15603840"/>
          </a:xfrm>
        </p:grpSpPr>
        <p:sp>
          <p:nvSpPr>
            <p:cNvPr name="Freeform 5" id="5"/>
            <p:cNvSpPr/>
            <p:nvPr/>
          </p:nvSpPr>
          <p:spPr>
            <a:xfrm flipH="false" flipV="false" rot="0">
              <a:off x="0" y="0"/>
              <a:ext cx="23502747" cy="15603855"/>
            </a:xfrm>
            <a:custGeom>
              <a:avLst/>
              <a:gdLst/>
              <a:ahLst/>
              <a:cxnLst/>
              <a:rect r="r" b="b" t="t" l="l"/>
              <a:pathLst>
                <a:path h="15603855" w="23502747">
                  <a:moveTo>
                    <a:pt x="0" y="0"/>
                  </a:moveTo>
                  <a:lnTo>
                    <a:pt x="23502747" y="0"/>
                  </a:lnTo>
                  <a:lnTo>
                    <a:pt x="23502747" y="15603855"/>
                  </a:lnTo>
                  <a:lnTo>
                    <a:pt x="0" y="15603855"/>
                  </a:lnTo>
                  <a:lnTo>
                    <a:pt x="0" y="0"/>
                  </a:lnTo>
                  <a:close/>
                </a:path>
              </a:pathLst>
            </a:custGeom>
            <a:blipFill>
              <a:blip r:embed="rId3"/>
              <a:stretch>
                <a:fillRect l="-7317" t="0" r="-7329" b="-1"/>
              </a:stretch>
            </a:blipFill>
          </p:spPr>
        </p:sp>
      </p:grpSp>
      <p:grpSp>
        <p:nvGrpSpPr>
          <p:cNvPr name="Group 6" id="6"/>
          <p:cNvGrpSpPr/>
          <p:nvPr/>
        </p:nvGrpSpPr>
        <p:grpSpPr>
          <a:xfrm rot="0">
            <a:off x="530890" y="4144221"/>
            <a:ext cx="17283060" cy="1998558"/>
            <a:chOff x="0" y="0"/>
            <a:chExt cx="22621630" cy="2615893"/>
          </a:xfrm>
        </p:grpSpPr>
        <p:sp>
          <p:nvSpPr>
            <p:cNvPr name="Freeform 7" id="7"/>
            <p:cNvSpPr/>
            <p:nvPr/>
          </p:nvSpPr>
          <p:spPr>
            <a:xfrm flipH="false" flipV="false" rot="0">
              <a:off x="0" y="0"/>
              <a:ext cx="22621632" cy="2615893"/>
            </a:xfrm>
            <a:custGeom>
              <a:avLst/>
              <a:gdLst/>
              <a:ahLst/>
              <a:cxnLst/>
              <a:rect r="r" b="b" t="t" l="l"/>
              <a:pathLst>
                <a:path h="2615893" w="22621632">
                  <a:moveTo>
                    <a:pt x="0" y="0"/>
                  </a:moveTo>
                  <a:lnTo>
                    <a:pt x="22621632" y="0"/>
                  </a:lnTo>
                  <a:lnTo>
                    <a:pt x="22621632" y="2615893"/>
                  </a:lnTo>
                  <a:lnTo>
                    <a:pt x="0" y="2615893"/>
                  </a:lnTo>
                  <a:close/>
                </a:path>
              </a:pathLst>
            </a:custGeom>
            <a:solidFill>
              <a:srgbClr val="000000">
                <a:alpha val="0"/>
              </a:srgbClr>
            </a:solidFill>
          </p:spPr>
        </p:sp>
        <p:sp>
          <p:nvSpPr>
            <p:cNvPr name="TextBox 8" id="8"/>
            <p:cNvSpPr txBox="true"/>
            <p:nvPr/>
          </p:nvSpPr>
          <p:spPr>
            <a:xfrm>
              <a:off x="0" y="9525"/>
              <a:ext cx="22621630" cy="2606368"/>
            </a:xfrm>
            <a:prstGeom prst="rect">
              <a:avLst/>
            </a:prstGeom>
          </p:spPr>
          <p:txBody>
            <a:bodyPr anchor="b" rtlCol="false" tIns="0" lIns="0" bIns="0" rIns="0"/>
            <a:lstStyle/>
            <a:p>
              <a:pPr algn="l">
                <a:lnSpc>
                  <a:spcPts val="9480"/>
                </a:lnSpc>
              </a:pPr>
              <a:r>
                <a:rPr lang="en-US" sz="7900" b="true">
                  <a:solidFill>
                    <a:srgbClr val="FFFFFF"/>
                  </a:solidFill>
                  <a:latin typeface="Bai Jamjuree Bold"/>
                  <a:ea typeface="Bai Jamjuree Bold"/>
                  <a:cs typeface="Bai Jamjuree Bold"/>
                  <a:sym typeface="Bai Jamjuree Bold"/>
                </a:rPr>
                <a:t>Entity Relationship Diagram (ERD)</a:t>
              </a:r>
            </a:p>
          </p:txBody>
        </p:sp>
      </p:grpSp>
    </p:spTree>
  </p:cSld>
  <p:clrMapOvr>
    <a:masterClrMapping/>
  </p:clrMapOvr>
  <p:transition spd="fast">
    <p:fade/>
  </p:transition>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9117545" y="789286"/>
            <a:ext cx="9462328" cy="6282194"/>
            <a:chOff x="0" y="0"/>
            <a:chExt cx="23502720" cy="15603840"/>
          </a:xfrm>
        </p:grpSpPr>
        <p:sp>
          <p:nvSpPr>
            <p:cNvPr name="Freeform 3" id="3"/>
            <p:cNvSpPr/>
            <p:nvPr/>
          </p:nvSpPr>
          <p:spPr>
            <a:xfrm flipH="false" flipV="false" rot="0">
              <a:off x="0" y="0"/>
              <a:ext cx="23502747" cy="15603855"/>
            </a:xfrm>
            <a:custGeom>
              <a:avLst/>
              <a:gdLst/>
              <a:ahLst/>
              <a:cxnLst/>
              <a:rect r="r" b="b" t="t" l="l"/>
              <a:pathLst>
                <a:path h="15603855" w="23502747">
                  <a:moveTo>
                    <a:pt x="0" y="0"/>
                  </a:moveTo>
                  <a:lnTo>
                    <a:pt x="23502747" y="0"/>
                  </a:lnTo>
                  <a:lnTo>
                    <a:pt x="23502747" y="15603855"/>
                  </a:lnTo>
                  <a:lnTo>
                    <a:pt x="0" y="15603855"/>
                  </a:lnTo>
                  <a:lnTo>
                    <a:pt x="0" y="0"/>
                  </a:lnTo>
                  <a:close/>
                </a:path>
              </a:pathLst>
            </a:custGeom>
            <a:blipFill>
              <a:blip r:embed="rId2"/>
              <a:stretch>
                <a:fillRect l="-7317" t="0" r="-7329" b="-1"/>
              </a:stretch>
            </a:blipFill>
          </p:spPr>
        </p:sp>
      </p:grpSp>
      <p:sp>
        <p:nvSpPr>
          <p:cNvPr name="Freeform 4" id="4"/>
          <p:cNvSpPr/>
          <p:nvPr/>
        </p:nvSpPr>
        <p:spPr>
          <a:xfrm flipH="false" flipV="false" rot="0">
            <a:off x="2215358" y="86183"/>
            <a:ext cx="13010896" cy="10114635"/>
          </a:xfrm>
          <a:custGeom>
            <a:avLst/>
            <a:gdLst/>
            <a:ahLst/>
            <a:cxnLst/>
            <a:rect r="r" b="b" t="t" l="l"/>
            <a:pathLst>
              <a:path h="10114635" w="13010896">
                <a:moveTo>
                  <a:pt x="0" y="0"/>
                </a:moveTo>
                <a:lnTo>
                  <a:pt x="13010895" y="0"/>
                </a:lnTo>
                <a:lnTo>
                  <a:pt x="13010895" y="10114634"/>
                </a:lnTo>
                <a:lnTo>
                  <a:pt x="0" y="10114634"/>
                </a:lnTo>
                <a:lnTo>
                  <a:pt x="0" y="0"/>
                </a:lnTo>
                <a:close/>
              </a:path>
            </a:pathLst>
          </a:custGeom>
          <a:blipFill>
            <a:blip r:embed="rId3"/>
            <a:stretch>
              <a:fillRect l="0" t="0" r="0" b="0"/>
            </a:stretch>
          </a:blipFill>
        </p:spPr>
      </p:sp>
    </p:spTree>
  </p:cSld>
  <p:clrMapOvr>
    <a:masterClrMapping/>
  </p:clrMapOvr>
  <p:transition spd="fast">
    <p:fade/>
  </p:transition>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16100A"/>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10800000">
            <a:off x="0" y="886320"/>
            <a:ext cx="24118560" cy="24564240"/>
            <a:chOff x="0" y="0"/>
            <a:chExt cx="32158080" cy="32752320"/>
          </a:xfrm>
        </p:grpSpPr>
        <p:sp>
          <p:nvSpPr>
            <p:cNvPr name="Freeform 3" id="3"/>
            <p:cNvSpPr/>
            <p:nvPr/>
          </p:nvSpPr>
          <p:spPr>
            <a:xfrm flipH="true" flipV="false" rot="0">
              <a:off x="0" y="0"/>
              <a:ext cx="32158050" cy="32752283"/>
            </a:xfrm>
            <a:custGeom>
              <a:avLst/>
              <a:gdLst/>
              <a:ahLst/>
              <a:cxnLst/>
              <a:rect r="r" b="b" t="t" l="l"/>
              <a:pathLst>
                <a:path h="32752283" w="32158050">
                  <a:moveTo>
                    <a:pt x="32158050" y="0"/>
                  </a:moveTo>
                  <a:lnTo>
                    <a:pt x="0" y="0"/>
                  </a:lnTo>
                  <a:lnTo>
                    <a:pt x="0" y="32752283"/>
                  </a:lnTo>
                  <a:lnTo>
                    <a:pt x="32158050" y="32752283"/>
                  </a:lnTo>
                  <a:lnTo>
                    <a:pt x="32158050" y="0"/>
                  </a:lnTo>
                  <a:close/>
                </a:path>
              </a:pathLst>
            </a:custGeom>
            <a:blipFill>
              <a:blip r:embed="rId2"/>
              <a:stretch>
                <a:fillRect l="0" t="-3058" r="-3" b="4869"/>
              </a:stretch>
            </a:blipFill>
          </p:spPr>
        </p:sp>
      </p:grpSp>
      <p:sp>
        <p:nvSpPr>
          <p:cNvPr name="TextBox 4" id="4"/>
          <p:cNvSpPr txBox="true"/>
          <p:nvPr/>
        </p:nvSpPr>
        <p:spPr>
          <a:xfrm rot="0">
            <a:off x="720000" y="7873035"/>
            <a:ext cx="16866000" cy="1330725"/>
          </a:xfrm>
          <a:prstGeom prst="rect">
            <a:avLst/>
          </a:prstGeom>
        </p:spPr>
        <p:txBody>
          <a:bodyPr anchor="t" rtlCol="false" tIns="0" lIns="0" bIns="0" rIns="0">
            <a:spAutoFit/>
          </a:bodyPr>
          <a:lstStyle/>
          <a:p>
            <a:pPr algn="l">
              <a:lnSpc>
                <a:spcPts val="7680"/>
              </a:lnSpc>
            </a:pPr>
            <a:r>
              <a:rPr lang="en-US" b="true" sz="6400" spc="-2">
                <a:solidFill>
                  <a:srgbClr val="FFFFFF"/>
                </a:solidFill>
                <a:latin typeface="Bai Jamjuree Bold"/>
                <a:ea typeface="Bai Jamjuree Bold"/>
                <a:cs typeface="Bai Jamjuree Bold"/>
                <a:sym typeface="Bai Jamjuree Bold"/>
              </a:rPr>
              <a:t>Definition of Virtual Try-On</a:t>
            </a:r>
          </a:p>
        </p:txBody>
      </p:sp>
      <p:grpSp>
        <p:nvGrpSpPr>
          <p:cNvPr name="Group 5" id="5"/>
          <p:cNvGrpSpPr/>
          <p:nvPr/>
        </p:nvGrpSpPr>
        <p:grpSpPr>
          <a:xfrm rot="0">
            <a:off x="628560" y="5981760"/>
            <a:ext cx="17048880" cy="1789920"/>
            <a:chOff x="0" y="0"/>
            <a:chExt cx="22731840" cy="2386560"/>
          </a:xfrm>
        </p:grpSpPr>
        <p:sp>
          <p:nvSpPr>
            <p:cNvPr name="Freeform 6" id="6"/>
            <p:cNvSpPr/>
            <p:nvPr/>
          </p:nvSpPr>
          <p:spPr>
            <a:xfrm flipH="false" flipV="false" rot="0">
              <a:off x="0" y="0"/>
              <a:ext cx="22731840" cy="2386560"/>
            </a:xfrm>
            <a:custGeom>
              <a:avLst/>
              <a:gdLst/>
              <a:ahLst/>
              <a:cxnLst/>
              <a:rect r="r" b="b" t="t" l="l"/>
              <a:pathLst>
                <a:path h="2386560" w="22731840">
                  <a:moveTo>
                    <a:pt x="0" y="0"/>
                  </a:moveTo>
                  <a:lnTo>
                    <a:pt x="22731840" y="0"/>
                  </a:lnTo>
                  <a:lnTo>
                    <a:pt x="22731840" y="2386560"/>
                  </a:lnTo>
                  <a:lnTo>
                    <a:pt x="0" y="2386560"/>
                  </a:lnTo>
                  <a:close/>
                </a:path>
              </a:pathLst>
            </a:custGeom>
            <a:solidFill>
              <a:srgbClr val="000000">
                <a:alpha val="0"/>
              </a:srgbClr>
            </a:solidFill>
          </p:spPr>
        </p:sp>
        <p:sp>
          <p:nvSpPr>
            <p:cNvPr name="TextBox 7" id="7"/>
            <p:cNvSpPr txBox="true"/>
            <p:nvPr/>
          </p:nvSpPr>
          <p:spPr>
            <a:xfrm>
              <a:off x="0" y="0"/>
              <a:ext cx="22731840" cy="2386560"/>
            </a:xfrm>
            <a:prstGeom prst="rect">
              <a:avLst/>
            </a:prstGeom>
          </p:spPr>
          <p:txBody>
            <a:bodyPr anchor="b" rtlCol="false" tIns="0" lIns="0" bIns="0" rIns="0"/>
            <a:lstStyle/>
            <a:p>
              <a:pPr algn="l">
                <a:lnSpc>
                  <a:spcPts val="2879"/>
                </a:lnSpc>
              </a:pPr>
              <a:r>
                <a:rPr lang="en-US" sz="2400" spc="-2">
                  <a:solidFill>
                    <a:srgbClr val="FFFFFF"/>
                  </a:solidFill>
                  <a:latin typeface="Catamaran"/>
                  <a:ea typeface="Catamaran"/>
                  <a:cs typeface="Catamaran"/>
                  <a:sym typeface="Catamaran"/>
                </a:rPr>
                <a:t>Virtual try-on technology allows customers to visualize how products would look on them through augmented reality or computer-generated imagery. This technology overlays a digital representation of a product onto a user's image using a webcam or mobile device camera, enhancing the online shopping experience by providing a more interactive and personalized approach.</a:t>
              </a:r>
            </a:p>
          </p:txBody>
        </p:sp>
      </p:grpSp>
      <p:grpSp>
        <p:nvGrpSpPr>
          <p:cNvPr name="Group 8" id="8"/>
          <p:cNvGrpSpPr>
            <a:grpSpLocks noChangeAspect="true"/>
          </p:cNvGrpSpPr>
          <p:nvPr/>
        </p:nvGrpSpPr>
        <p:grpSpPr>
          <a:xfrm rot="0">
            <a:off x="0" y="0"/>
            <a:ext cx="18287280" cy="5837760"/>
            <a:chOff x="0" y="0"/>
            <a:chExt cx="24383040" cy="7783680"/>
          </a:xfrm>
        </p:grpSpPr>
        <p:sp>
          <p:nvSpPr>
            <p:cNvPr name="Freeform 9" id="9"/>
            <p:cNvSpPr/>
            <p:nvPr/>
          </p:nvSpPr>
          <p:spPr>
            <a:xfrm flipH="false" flipV="false" rot="0">
              <a:off x="0" y="0"/>
              <a:ext cx="24382985" cy="7783703"/>
            </a:xfrm>
            <a:custGeom>
              <a:avLst/>
              <a:gdLst/>
              <a:ahLst/>
              <a:cxnLst/>
              <a:rect r="r" b="b" t="t" l="l"/>
              <a:pathLst>
                <a:path h="7783703" w="24382985">
                  <a:moveTo>
                    <a:pt x="0" y="0"/>
                  </a:moveTo>
                  <a:lnTo>
                    <a:pt x="24382985" y="0"/>
                  </a:lnTo>
                  <a:lnTo>
                    <a:pt x="24382985" y="7783703"/>
                  </a:lnTo>
                  <a:lnTo>
                    <a:pt x="0" y="7783703"/>
                  </a:lnTo>
                  <a:lnTo>
                    <a:pt x="0" y="0"/>
                  </a:lnTo>
                  <a:close/>
                </a:path>
              </a:pathLst>
            </a:custGeom>
            <a:blipFill>
              <a:blip r:embed="rId3"/>
              <a:stretch>
                <a:fillRect l="0" t="-53694" r="0" b="-55143"/>
              </a:stretch>
            </a:blipFill>
          </p:spPr>
        </p:sp>
      </p:gr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6100A"/>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7280" cy="10286640"/>
            <a:chOff x="0" y="0"/>
            <a:chExt cx="24383040" cy="13715520"/>
          </a:xfrm>
        </p:grpSpPr>
        <p:sp>
          <p:nvSpPr>
            <p:cNvPr name="Freeform 3" id="3"/>
            <p:cNvSpPr/>
            <p:nvPr/>
          </p:nvSpPr>
          <p:spPr>
            <a:xfrm flipH="false" flipV="false" rot="0">
              <a:off x="0" y="0"/>
              <a:ext cx="24382985" cy="13715492"/>
            </a:xfrm>
            <a:custGeom>
              <a:avLst/>
              <a:gdLst/>
              <a:ahLst/>
              <a:cxnLst/>
              <a:rect r="r" b="b" t="t" l="l"/>
              <a:pathLst>
                <a:path h="13715492" w="24382985">
                  <a:moveTo>
                    <a:pt x="0" y="0"/>
                  </a:moveTo>
                  <a:lnTo>
                    <a:pt x="24382985" y="0"/>
                  </a:lnTo>
                  <a:lnTo>
                    <a:pt x="24382985" y="13715492"/>
                  </a:lnTo>
                  <a:lnTo>
                    <a:pt x="0" y="13715492"/>
                  </a:lnTo>
                  <a:lnTo>
                    <a:pt x="0" y="0"/>
                  </a:lnTo>
                  <a:close/>
                </a:path>
              </a:pathLst>
            </a:custGeom>
            <a:blipFill>
              <a:blip r:embed="rId2"/>
              <a:stretch>
                <a:fillRect l="0" t="-6177" r="0" b="-12341"/>
              </a:stretch>
            </a:blipFill>
          </p:spPr>
        </p:sp>
      </p:grpSp>
      <p:grpSp>
        <p:nvGrpSpPr>
          <p:cNvPr name="Group 4" id="4"/>
          <p:cNvGrpSpPr/>
          <p:nvPr/>
        </p:nvGrpSpPr>
        <p:grpSpPr>
          <a:xfrm rot="0">
            <a:off x="10266303" y="5963580"/>
            <a:ext cx="8495280" cy="3294720"/>
            <a:chOff x="0" y="0"/>
            <a:chExt cx="11327040" cy="4392960"/>
          </a:xfrm>
        </p:grpSpPr>
        <p:sp>
          <p:nvSpPr>
            <p:cNvPr name="Freeform 5" id="5"/>
            <p:cNvSpPr/>
            <p:nvPr/>
          </p:nvSpPr>
          <p:spPr>
            <a:xfrm flipH="false" flipV="false" rot="0">
              <a:off x="0" y="0"/>
              <a:ext cx="11327040" cy="4392960"/>
            </a:xfrm>
            <a:custGeom>
              <a:avLst/>
              <a:gdLst/>
              <a:ahLst/>
              <a:cxnLst/>
              <a:rect r="r" b="b" t="t" l="l"/>
              <a:pathLst>
                <a:path h="4392960" w="11327040">
                  <a:moveTo>
                    <a:pt x="0" y="0"/>
                  </a:moveTo>
                  <a:lnTo>
                    <a:pt x="11327040" y="0"/>
                  </a:lnTo>
                  <a:lnTo>
                    <a:pt x="11327040" y="4392960"/>
                  </a:lnTo>
                  <a:lnTo>
                    <a:pt x="0" y="4392960"/>
                  </a:lnTo>
                  <a:close/>
                </a:path>
              </a:pathLst>
            </a:custGeom>
            <a:solidFill>
              <a:srgbClr val="000000">
                <a:alpha val="0"/>
              </a:srgbClr>
            </a:solidFill>
          </p:spPr>
        </p:sp>
        <p:sp>
          <p:nvSpPr>
            <p:cNvPr name="TextBox 6" id="6"/>
            <p:cNvSpPr txBox="true"/>
            <p:nvPr/>
          </p:nvSpPr>
          <p:spPr>
            <a:xfrm>
              <a:off x="0" y="-9525"/>
              <a:ext cx="11327040" cy="4402485"/>
            </a:xfrm>
            <a:prstGeom prst="rect">
              <a:avLst/>
            </a:prstGeom>
          </p:spPr>
          <p:txBody>
            <a:bodyPr anchor="b" rtlCol="false" tIns="0" lIns="0" bIns="0" rIns="0"/>
            <a:lstStyle/>
            <a:p>
              <a:pPr algn="ctr">
                <a:lnSpc>
                  <a:spcPts val="9839"/>
                </a:lnSpc>
              </a:pPr>
              <a:r>
                <a:rPr lang="en-US" sz="8199" spc="-2">
                  <a:solidFill>
                    <a:srgbClr val="FFFFFF"/>
                  </a:solidFill>
                  <a:latin typeface="League Spartan"/>
                  <a:ea typeface="League Spartan"/>
                  <a:cs typeface="League Spartan"/>
                  <a:sym typeface="League Spartan"/>
                </a:rPr>
                <a:t>Overview</a:t>
              </a:r>
            </a:p>
          </p:txBody>
        </p:sp>
      </p:grpSp>
      <p:grpSp>
        <p:nvGrpSpPr>
          <p:cNvPr name="Group 7" id="7"/>
          <p:cNvGrpSpPr/>
          <p:nvPr/>
        </p:nvGrpSpPr>
        <p:grpSpPr>
          <a:xfrm rot="0">
            <a:off x="1257120" y="6172560"/>
            <a:ext cx="3885840" cy="3294720"/>
            <a:chOff x="0" y="0"/>
            <a:chExt cx="5181120" cy="4392960"/>
          </a:xfrm>
        </p:grpSpPr>
        <p:sp>
          <p:nvSpPr>
            <p:cNvPr name="Freeform 8" id="8"/>
            <p:cNvSpPr/>
            <p:nvPr/>
          </p:nvSpPr>
          <p:spPr>
            <a:xfrm flipH="false" flipV="false" rot="0">
              <a:off x="0" y="0"/>
              <a:ext cx="5181120" cy="4392960"/>
            </a:xfrm>
            <a:custGeom>
              <a:avLst/>
              <a:gdLst/>
              <a:ahLst/>
              <a:cxnLst/>
              <a:rect r="r" b="b" t="t" l="l"/>
              <a:pathLst>
                <a:path h="4392960" w="5181120">
                  <a:moveTo>
                    <a:pt x="0" y="0"/>
                  </a:moveTo>
                  <a:lnTo>
                    <a:pt x="5181120" y="0"/>
                  </a:lnTo>
                  <a:lnTo>
                    <a:pt x="5181120" y="4392960"/>
                  </a:lnTo>
                  <a:lnTo>
                    <a:pt x="0" y="4392960"/>
                  </a:lnTo>
                  <a:close/>
                </a:path>
              </a:pathLst>
            </a:custGeom>
            <a:solidFill>
              <a:srgbClr val="000000">
                <a:alpha val="0"/>
              </a:srgbClr>
            </a:solidFill>
          </p:spPr>
        </p:sp>
        <p:sp>
          <p:nvSpPr>
            <p:cNvPr name="TextBox 9" id="9"/>
            <p:cNvSpPr txBox="true"/>
            <p:nvPr/>
          </p:nvSpPr>
          <p:spPr>
            <a:xfrm>
              <a:off x="0" y="-9525"/>
              <a:ext cx="5181120" cy="4402485"/>
            </a:xfrm>
            <a:prstGeom prst="rect">
              <a:avLst/>
            </a:prstGeom>
          </p:spPr>
          <p:txBody>
            <a:bodyPr anchor="b" rtlCol="false" tIns="0" lIns="0" bIns="0" rIns="0"/>
            <a:lstStyle/>
            <a:p>
              <a:pPr algn="l">
                <a:lnSpc>
                  <a:spcPts val="14400"/>
                </a:lnSpc>
              </a:pPr>
              <a:r>
                <a:rPr lang="en-US" b="true" sz="12000" spc="-1">
                  <a:solidFill>
                    <a:srgbClr val="FFFFFF"/>
                  </a:solidFill>
                  <a:latin typeface="Bai Jamjuree Bold"/>
                  <a:ea typeface="Bai Jamjuree Bold"/>
                  <a:cs typeface="Bai Jamjuree Bold"/>
                  <a:sym typeface="Bai Jamjuree Bold"/>
                </a:rPr>
                <a:t>01</a:t>
              </a:r>
            </a:p>
          </p:txBody>
        </p:sp>
      </p:grpSp>
    </p:spTree>
  </p:cSld>
  <p:clrMapOvr>
    <a:masterClrMapping/>
  </p:clrMapOvr>
  <p:transition spd="fast">
    <p:push dir="l"/>
  </p:transition>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16100A"/>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137680" y="-5210640"/>
            <a:ext cx="24118560" cy="24564240"/>
            <a:chOff x="0" y="0"/>
            <a:chExt cx="32158080" cy="32752320"/>
          </a:xfrm>
        </p:grpSpPr>
        <p:sp>
          <p:nvSpPr>
            <p:cNvPr name="Freeform 3" id="3"/>
            <p:cNvSpPr/>
            <p:nvPr/>
          </p:nvSpPr>
          <p:spPr>
            <a:xfrm flipH="false" flipV="false" rot="0">
              <a:off x="0" y="0"/>
              <a:ext cx="32158050" cy="32752283"/>
            </a:xfrm>
            <a:custGeom>
              <a:avLst/>
              <a:gdLst/>
              <a:ahLst/>
              <a:cxnLst/>
              <a:rect r="r" b="b" t="t" l="l"/>
              <a:pathLst>
                <a:path h="32752283" w="32158050">
                  <a:moveTo>
                    <a:pt x="0" y="0"/>
                  </a:moveTo>
                  <a:lnTo>
                    <a:pt x="32158050" y="0"/>
                  </a:lnTo>
                  <a:lnTo>
                    <a:pt x="32158050" y="32752283"/>
                  </a:lnTo>
                  <a:lnTo>
                    <a:pt x="0" y="32752283"/>
                  </a:lnTo>
                  <a:lnTo>
                    <a:pt x="0" y="0"/>
                  </a:lnTo>
                  <a:close/>
                </a:path>
              </a:pathLst>
            </a:custGeom>
            <a:blipFill>
              <a:blip r:embed="rId2"/>
              <a:stretch>
                <a:fillRect l="0" t="-3058" r="-3" b="4869"/>
              </a:stretch>
            </a:blipFill>
          </p:spPr>
        </p:sp>
      </p:grpSp>
      <p:grpSp>
        <p:nvGrpSpPr>
          <p:cNvPr name="Group 4" id="4"/>
          <p:cNvGrpSpPr>
            <a:grpSpLocks noChangeAspect="true"/>
          </p:cNvGrpSpPr>
          <p:nvPr/>
        </p:nvGrpSpPr>
        <p:grpSpPr>
          <a:xfrm rot="0">
            <a:off x="-6939360" y="3545280"/>
            <a:ext cx="17627040" cy="11702880"/>
            <a:chOff x="0" y="0"/>
            <a:chExt cx="23502720" cy="15603840"/>
          </a:xfrm>
        </p:grpSpPr>
        <p:sp>
          <p:nvSpPr>
            <p:cNvPr name="Freeform 5" id="5"/>
            <p:cNvSpPr/>
            <p:nvPr/>
          </p:nvSpPr>
          <p:spPr>
            <a:xfrm flipH="false" flipV="false" rot="0">
              <a:off x="0" y="0"/>
              <a:ext cx="23502747" cy="15603855"/>
            </a:xfrm>
            <a:custGeom>
              <a:avLst/>
              <a:gdLst/>
              <a:ahLst/>
              <a:cxnLst/>
              <a:rect r="r" b="b" t="t" l="l"/>
              <a:pathLst>
                <a:path h="15603855" w="23502747">
                  <a:moveTo>
                    <a:pt x="0" y="0"/>
                  </a:moveTo>
                  <a:lnTo>
                    <a:pt x="23502747" y="0"/>
                  </a:lnTo>
                  <a:lnTo>
                    <a:pt x="23502747" y="15603855"/>
                  </a:lnTo>
                  <a:lnTo>
                    <a:pt x="0" y="15603855"/>
                  </a:lnTo>
                  <a:lnTo>
                    <a:pt x="0" y="0"/>
                  </a:lnTo>
                  <a:close/>
                </a:path>
              </a:pathLst>
            </a:custGeom>
            <a:blipFill>
              <a:blip r:embed="rId3"/>
              <a:stretch>
                <a:fillRect l="-7317" t="0" r="-7329" b="-1"/>
              </a:stretch>
            </a:blipFill>
          </p:spPr>
        </p:sp>
      </p:grpSp>
      <p:sp>
        <p:nvSpPr>
          <p:cNvPr name="TextBox 6" id="6"/>
          <p:cNvSpPr txBox="true"/>
          <p:nvPr/>
        </p:nvSpPr>
        <p:spPr>
          <a:xfrm rot="0">
            <a:off x="5482800" y="5349600"/>
            <a:ext cx="11151360" cy="3607200"/>
          </a:xfrm>
          <a:prstGeom prst="rect">
            <a:avLst/>
          </a:prstGeom>
        </p:spPr>
        <p:txBody>
          <a:bodyPr anchor="t" rtlCol="false" tIns="0" lIns="0" bIns="0" rIns="0">
            <a:spAutoFit/>
          </a:bodyPr>
          <a:lstStyle/>
          <a:p>
            <a:pPr algn="r">
              <a:lnSpc>
                <a:spcPts val="3840"/>
              </a:lnSpc>
            </a:pPr>
            <a:r>
              <a:rPr lang="en-US" sz="3200" spc="-2">
                <a:solidFill>
                  <a:srgbClr val="FFFFFF"/>
                </a:solidFill>
                <a:latin typeface="Catamaran"/>
                <a:ea typeface="Catamaran"/>
                <a:cs typeface="Catamaran"/>
                <a:sym typeface="Catamaran"/>
              </a:rPr>
              <a:t>The importance of virtual try-on in e-commerce lies in its ability to reduce return rates, increase customer satisfaction, and build consumer confidence. By allowing customers to see how items will fit or appear before making a purchase, businesses can enhance their engagement strategies, leading to higher conversion rates and customer loyalty.</a:t>
            </a:r>
          </a:p>
        </p:txBody>
      </p:sp>
      <p:grpSp>
        <p:nvGrpSpPr>
          <p:cNvPr name="Group 7" id="7"/>
          <p:cNvGrpSpPr/>
          <p:nvPr/>
        </p:nvGrpSpPr>
        <p:grpSpPr>
          <a:xfrm rot="0">
            <a:off x="2895840" y="1238400"/>
            <a:ext cx="13829760" cy="4027170"/>
            <a:chOff x="0" y="0"/>
            <a:chExt cx="18439680" cy="5369560"/>
          </a:xfrm>
        </p:grpSpPr>
        <p:sp>
          <p:nvSpPr>
            <p:cNvPr name="Freeform 8" id="8"/>
            <p:cNvSpPr/>
            <p:nvPr/>
          </p:nvSpPr>
          <p:spPr>
            <a:xfrm flipH="false" flipV="false" rot="0">
              <a:off x="0" y="0"/>
              <a:ext cx="18439681" cy="5369560"/>
            </a:xfrm>
            <a:custGeom>
              <a:avLst/>
              <a:gdLst/>
              <a:ahLst/>
              <a:cxnLst/>
              <a:rect r="r" b="b" t="t" l="l"/>
              <a:pathLst>
                <a:path h="5369560" w="18439681">
                  <a:moveTo>
                    <a:pt x="0" y="0"/>
                  </a:moveTo>
                  <a:lnTo>
                    <a:pt x="18439681" y="0"/>
                  </a:lnTo>
                  <a:lnTo>
                    <a:pt x="18439681" y="5369560"/>
                  </a:lnTo>
                  <a:lnTo>
                    <a:pt x="0" y="5369560"/>
                  </a:lnTo>
                  <a:close/>
                </a:path>
              </a:pathLst>
            </a:custGeom>
            <a:solidFill>
              <a:srgbClr val="000000">
                <a:alpha val="0"/>
              </a:srgbClr>
            </a:solidFill>
          </p:spPr>
        </p:sp>
        <p:sp>
          <p:nvSpPr>
            <p:cNvPr name="TextBox 9" id="9"/>
            <p:cNvSpPr txBox="true"/>
            <p:nvPr/>
          </p:nvSpPr>
          <p:spPr>
            <a:xfrm>
              <a:off x="0" y="0"/>
              <a:ext cx="18439680" cy="5369560"/>
            </a:xfrm>
            <a:prstGeom prst="rect">
              <a:avLst/>
            </a:prstGeom>
          </p:spPr>
          <p:txBody>
            <a:bodyPr anchor="b" rtlCol="false" tIns="0" lIns="0" bIns="0" rIns="0"/>
            <a:lstStyle/>
            <a:p>
              <a:pPr algn="r">
                <a:lnSpc>
                  <a:spcPts val="11999"/>
                </a:lnSpc>
              </a:pPr>
              <a:r>
                <a:rPr lang="en-US" b="true" sz="9999" spc="-2">
                  <a:solidFill>
                    <a:srgbClr val="FFFFFF"/>
                  </a:solidFill>
                  <a:latin typeface="Bai Jamjuree Bold"/>
                  <a:ea typeface="Bai Jamjuree Bold"/>
                  <a:cs typeface="Bai Jamjuree Bold"/>
                  <a:sym typeface="Bai Jamjuree Bold"/>
                </a:rPr>
                <a:t>Importance in E-Commerce</a:t>
              </a:r>
            </a:p>
          </p:txBody>
        </p:sp>
      </p:grpSp>
    </p:spTree>
  </p:cSld>
  <p:clrMapOvr>
    <a:masterClrMapping/>
  </p:clrMapOvr>
  <p:transition spd="fast">
    <p:fade/>
  </p:transition>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16100A"/>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137680" y="-5210640"/>
            <a:ext cx="24118560" cy="24564240"/>
            <a:chOff x="0" y="0"/>
            <a:chExt cx="32158080" cy="32752320"/>
          </a:xfrm>
        </p:grpSpPr>
        <p:sp>
          <p:nvSpPr>
            <p:cNvPr name="Freeform 3" id="3"/>
            <p:cNvSpPr/>
            <p:nvPr/>
          </p:nvSpPr>
          <p:spPr>
            <a:xfrm flipH="false" flipV="false" rot="0">
              <a:off x="0" y="0"/>
              <a:ext cx="32158050" cy="32752283"/>
            </a:xfrm>
            <a:custGeom>
              <a:avLst/>
              <a:gdLst/>
              <a:ahLst/>
              <a:cxnLst/>
              <a:rect r="r" b="b" t="t" l="l"/>
              <a:pathLst>
                <a:path h="32752283" w="32158050">
                  <a:moveTo>
                    <a:pt x="0" y="0"/>
                  </a:moveTo>
                  <a:lnTo>
                    <a:pt x="32158050" y="0"/>
                  </a:lnTo>
                  <a:lnTo>
                    <a:pt x="32158050" y="32752283"/>
                  </a:lnTo>
                  <a:lnTo>
                    <a:pt x="0" y="32752283"/>
                  </a:lnTo>
                  <a:lnTo>
                    <a:pt x="0" y="0"/>
                  </a:lnTo>
                  <a:close/>
                </a:path>
              </a:pathLst>
            </a:custGeom>
            <a:blipFill>
              <a:blip r:embed="rId2"/>
              <a:stretch>
                <a:fillRect l="0" t="-3058" r="-3" b="4869"/>
              </a:stretch>
            </a:blipFill>
          </p:spPr>
        </p:sp>
      </p:grpSp>
      <p:grpSp>
        <p:nvGrpSpPr>
          <p:cNvPr name="Group 4" id="4"/>
          <p:cNvGrpSpPr>
            <a:grpSpLocks noChangeAspect="true"/>
          </p:cNvGrpSpPr>
          <p:nvPr/>
        </p:nvGrpSpPr>
        <p:grpSpPr>
          <a:xfrm rot="0">
            <a:off x="-6939360" y="3545280"/>
            <a:ext cx="17627040" cy="11702880"/>
            <a:chOff x="0" y="0"/>
            <a:chExt cx="23502720" cy="15603840"/>
          </a:xfrm>
        </p:grpSpPr>
        <p:sp>
          <p:nvSpPr>
            <p:cNvPr name="Freeform 5" id="5"/>
            <p:cNvSpPr/>
            <p:nvPr/>
          </p:nvSpPr>
          <p:spPr>
            <a:xfrm flipH="false" flipV="false" rot="0">
              <a:off x="0" y="0"/>
              <a:ext cx="23502747" cy="15603855"/>
            </a:xfrm>
            <a:custGeom>
              <a:avLst/>
              <a:gdLst/>
              <a:ahLst/>
              <a:cxnLst/>
              <a:rect r="r" b="b" t="t" l="l"/>
              <a:pathLst>
                <a:path h="15603855" w="23502747">
                  <a:moveTo>
                    <a:pt x="0" y="0"/>
                  </a:moveTo>
                  <a:lnTo>
                    <a:pt x="23502747" y="0"/>
                  </a:lnTo>
                  <a:lnTo>
                    <a:pt x="23502747" y="15603855"/>
                  </a:lnTo>
                  <a:lnTo>
                    <a:pt x="0" y="15603855"/>
                  </a:lnTo>
                  <a:lnTo>
                    <a:pt x="0" y="0"/>
                  </a:lnTo>
                  <a:close/>
                </a:path>
              </a:pathLst>
            </a:custGeom>
            <a:blipFill>
              <a:blip r:embed="rId3"/>
              <a:stretch>
                <a:fillRect l="-7317" t="0" r="-7329" b="-1"/>
              </a:stretch>
            </a:blipFill>
          </p:spPr>
        </p:sp>
      </p:grpSp>
      <p:sp>
        <p:nvSpPr>
          <p:cNvPr name="TextBox 6" id="6"/>
          <p:cNvSpPr txBox="true"/>
          <p:nvPr/>
        </p:nvSpPr>
        <p:spPr>
          <a:xfrm rot="0">
            <a:off x="5482800" y="5349600"/>
            <a:ext cx="11151360" cy="3607200"/>
          </a:xfrm>
          <a:prstGeom prst="rect">
            <a:avLst/>
          </a:prstGeom>
        </p:spPr>
        <p:txBody>
          <a:bodyPr anchor="t" rtlCol="false" tIns="0" lIns="0" bIns="0" rIns="0">
            <a:spAutoFit/>
          </a:bodyPr>
          <a:lstStyle/>
          <a:p>
            <a:pPr algn="r">
              <a:lnSpc>
                <a:spcPts val="3840"/>
              </a:lnSpc>
            </a:pPr>
            <a:r>
              <a:rPr lang="en-US" sz="3200" spc="-2">
                <a:solidFill>
                  <a:srgbClr val="FFFFFF"/>
                </a:solidFill>
                <a:latin typeface="Catamaran"/>
                <a:ea typeface="Catamaran"/>
                <a:cs typeface="Catamaran"/>
                <a:sym typeface="Catamaran"/>
              </a:rPr>
              <a:t>Current trends in virtual try-on technology include the integration of artificial intelligence and machine learning to improve personalization and accuracy in fitting. Additionally, the rise of mobile applications and AR technologies has made virtual try-ons more accessible to consumers. Companies are also leveraging 3D modeling to provide realistic representations of products, enhancing user engagement and encouraging conversions.</a:t>
            </a:r>
          </a:p>
        </p:txBody>
      </p:sp>
      <p:grpSp>
        <p:nvGrpSpPr>
          <p:cNvPr name="Group 7" id="7"/>
          <p:cNvGrpSpPr/>
          <p:nvPr/>
        </p:nvGrpSpPr>
        <p:grpSpPr>
          <a:xfrm rot="0">
            <a:off x="2895840" y="1238400"/>
            <a:ext cx="13829760" cy="4027170"/>
            <a:chOff x="0" y="0"/>
            <a:chExt cx="18439680" cy="5369560"/>
          </a:xfrm>
        </p:grpSpPr>
        <p:sp>
          <p:nvSpPr>
            <p:cNvPr name="Freeform 8" id="8"/>
            <p:cNvSpPr/>
            <p:nvPr/>
          </p:nvSpPr>
          <p:spPr>
            <a:xfrm flipH="false" flipV="false" rot="0">
              <a:off x="0" y="0"/>
              <a:ext cx="18439681" cy="5369560"/>
            </a:xfrm>
            <a:custGeom>
              <a:avLst/>
              <a:gdLst/>
              <a:ahLst/>
              <a:cxnLst/>
              <a:rect r="r" b="b" t="t" l="l"/>
              <a:pathLst>
                <a:path h="5369560" w="18439681">
                  <a:moveTo>
                    <a:pt x="0" y="0"/>
                  </a:moveTo>
                  <a:lnTo>
                    <a:pt x="18439681" y="0"/>
                  </a:lnTo>
                  <a:lnTo>
                    <a:pt x="18439681" y="5369560"/>
                  </a:lnTo>
                  <a:lnTo>
                    <a:pt x="0" y="5369560"/>
                  </a:lnTo>
                  <a:close/>
                </a:path>
              </a:pathLst>
            </a:custGeom>
            <a:solidFill>
              <a:srgbClr val="16100A">
                <a:alpha val="0"/>
              </a:srgbClr>
            </a:solidFill>
          </p:spPr>
        </p:sp>
        <p:sp>
          <p:nvSpPr>
            <p:cNvPr name="TextBox 9" id="9"/>
            <p:cNvSpPr txBox="true"/>
            <p:nvPr/>
          </p:nvSpPr>
          <p:spPr>
            <a:xfrm>
              <a:off x="0" y="0"/>
              <a:ext cx="18439680" cy="5369560"/>
            </a:xfrm>
            <a:prstGeom prst="rect">
              <a:avLst/>
            </a:prstGeom>
          </p:spPr>
          <p:txBody>
            <a:bodyPr anchor="b" rtlCol="false" tIns="0" lIns="0" bIns="0" rIns="0"/>
            <a:lstStyle/>
            <a:p>
              <a:pPr algn="r">
                <a:lnSpc>
                  <a:spcPts val="11999"/>
                </a:lnSpc>
              </a:pPr>
              <a:r>
                <a:rPr lang="en-US" b="true" sz="9999" spc="-2">
                  <a:solidFill>
                    <a:srgbClr val="FFFFFF"/>
                  </a:solidFill>
                  <a:latin typeface="Bai Jamjuree Bold"/>
                  <a:ea typeface="Bai Jamjuree Bold"/>
                  <a:cs typeface="Bai Jamjuree Bold"/>
                  <a:sym typeface="Bai Jamjuree Bold"/>
                </a:rPr>
                <a:t>Current Trends and Technologies</a:t>
              </a:r>
            </a:p>
          </p:txBody>
        </p:sp>
      </p:grpSp>
    </p:spTree>
  </p:cSld>
  <p:clrMapOvr>
    <a:masterClrMapping/>
  </p:clrMapOvr>
  <p:transition spd="fast">
    <p:fade/>
  </p:transition>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16100A"/>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7280" cy="10286640"/>
            <a:chOff x="0" y="0"/>
            <a:chExt cx="24383040" cy="13715520"/>
          </a:xfrm>
        </p:grpSpPr>
        <p:sp>
          <p:nvSpPr>
            <p:cNvPr name="Freeform 3" id="3"/>
            <p:cNvSpPr/>
            <p:nvPr/>
          </p:nvSpPr>
          <p:spPr>
            <a:xfrm flipH="false" flipV="false" rot="0">
              <a:off x="0" y="0"/>
              <a:ext cx="24382985" cy="13715492"/>
            </a:xfrm>
            <a:custGeom>
              <a:avLst/>
              <a:gdLst/>
              <a:ahLst/>
              <a:cxnLst/>
              <a:rect r="r" b="b" t="t" l="l"/>
              <a:pathLst>
                <a:path h="13715492" w="24382985">
                  <a:moveTo>
                    <a:pt x="0" y="0"/>
                  </a:moveTo>
                  <a:lnTo>
                    <a:pt x="24382985" y="0"/>
                  </a:lnTo>
                  <a:lnTo>
                    <a:pt x="24382985" y="13715492"/>
                  </a:lnTo>
                  <a:lnTo>
                    <a:pt x="0" y="13715492"/>
                  </a:lnTo>
                  <a:lnTo>
                    <a:pt x="0" y="0"/>
                  </a:lnTo>
                  <a:close/>
                </a:path>
              </a:pathLst>
            </a:custGeom>
            <a:blipFill>
              <a:blip r:embed="rId2"/>
              <a:stretch>
                <a:fillRect l="0" t="-6177" r="0" b="-12341"/>
              </a:stretch>
            </a:blipFill>
          </p:spPr>
        </p:sp>
      </p:grpSp>
      <p:grpSp>
        <p:nvGrpSpPr>
          <p:cNvPr name="Group 4" id="4"/>
          <p:cNvGrpSpPr/>
          <p:nvPr/>
        </p:nvGrpSpPr>
        <p:grpSpPr>
          <a:xfrm rot="0">
            <a:off x="457200" y="6305760"/>
            <a:ext cx="16724880" cy="2057040"/>
            <a:chOff x="0" y="0"/>
            <a:chExt cx="22299840" cy="2742720"/>
          </a:xfrm>
        </p:grpSpPr>
        <p:sp>
          <p:nvSpPr>
            <p:cNvPr name="Freeform 5" id="5"/>
            <p:cNvSpPr/>
            <p:nvPr/>
          </p:nvSpPr>
          <p:spPr>
            <a:xfrm flipH="false" flipV="false" rot="0">
              <a:off x="0" y="0"/>
              <a:ext cx="22299840" cy="2742720"/>
            </a:xfrm>
            <a:custGeom>
              <a:avLst/>
              <a:gdLst/>
              <a:ahLst/>
              <a:cxnLst/>
              <a:rect r="r" b="b" t="t" l="l"/>
              <a:pathLst>
                <a:path h="2742720" w="22299840">
                  <a:moveTo>
                    <a:pt x="0" y="0"/>
                  </a:moveTo>
                  <a:lnTo>
                    <a:pt x="22299840" y="0"/>
                  </a:lnTo>
                  <a:lnTo>
                    <a:pt x="22299840" y="2742720"/>
                  </a:lnTo>
                  <a:lnTo>
                    <a:pt x="0" y="2742720"/>
                  </a:lnTo>
                  <a:close/>
                </a:path>
              </a:pathLst>
            </a:custGeom>
            <a:solidFill>
              <a:srgbClr val="000000">
                <a:alpha val="0"/>
              </a:srgbClr>
            </a:solidFill>
          </p:spPr>
        </p:sp>
        <p:sp>
          <p:nvSpPr>
            <p:cNvPr name="TextBox 6" id="6"/>
            <p:cNvSpPr txBox="true"/>
            <p:nvPr/>
          </p:nvSpPr>
          <p:spPr>
            <a:xfrm>
              <a:off x="0" y="-9525"/>
              <a:ext cx="22299840" cy="2752245"/>
            </a:xfrm>
            <a:prstGeom prst="rect">
              <a:avLst/>
            </a:prstGeom>
          </p:spPr>
          <p:txBody>
            <a:bodyPr anchor="b" rtlCol="false" tIns="0" lIns="0" bIns="0" rIns="0"/>
            <a:lstStyle/>
            <a:p>
              <a:pPr algn="l">
                <a:lnSpc>
                  <a:spcPts val="9600"/>
                </a:lnSpc>
              </a:pPr>
              <a:r>
                <a:rPr lang="en-US" b="true" sz="8000" spc="-2">
                  <a:solidFill>
                    <a:srgbClr val="FFFFFF"/>
                  </a:solidFill>
                  <a:latin typeface="Bai Jamjuree Bold"/>
                  <a:ea typeface="Bai Jamjuree Bold"/>
                  <a:cs typeface="Bai Jamjuree Bold"/>
                  <a:sym typeface="Bai Jamjuree Bold"/>
                </a:rPr>
                <a:t>Implementation</a:t>
              </a:r>
            </a:p>
          </p:txBody>
        </p:sp>
      </p:grpSp>
      <p:grpSp>
        <p:nvGrpSpPr>
          <p:cNvPr name="Group 7" id="7"/>
          <p:cNvGrpSpPr/>
          <p:nvPr/>
        </p:nvGrpSpPr>
        <p:grpSpPr>
          <a:xfrm rot="0">
            <a:off x="457200" y="4438800"/>
            <a:ext cx="2742480" cy="2057040"/>
            <a:chOff x="0" y="0"/>
            <a:chExt cx="3656640" cy="2742720"/>
          </a:xfrm>
        </p:grpSpPr>
        <p:sp>
          <p:nvSpPr>
            <p:cNvPr name="Freeform 8" id="8"/>
            <p:cNvSpPr/>
            <p:nvPr/>
          </p:nvSpPr>
          <p:spPr>
            <a:xfrm flipH="false" flipV="false" rot="0">
              <a:off x="0" y="0"/>
              <a:ext cx="3656640" cy="2742720"/>
            </a:xfrm>
            <a:custGeom>
              <a:avLst/>
              <a:gdLst/>
              <a:ahLst/>
              <a:cxnLst/>
              <a:rect r="r" b="b" t="t" l="l"/>
              <a:pathLst>
                <a:path h="2742720" w="3656640">
                  <a:moveTo>
                    <a:pt x="0" y="0"/>
                  </a:moveTo>
                  <a:lnTo>
                    <a:pt x="3656640" y="0"/>
                  </a:lnTo>
                  <a:lnTo>
                    <a:pt x="3656640" y="2742720"/>
                  </a:lnTo>
                  <a:lnTo>
                    <a:pt x="0" y="2742720"/>
                  </a:lnTo>
                  <a:close/>
                </a:path>
              </a:pathLst>
            </a:custGeom>
            <a:solidFill>
              <a:srgbClr val="000000">
                <a:alpha val="0"/>
              </a:srgbClr>
            </a:solidFill>
          </p:spPr>
        </p:sp>
        <p:sp>
          <p:nvSpPr>
            <p:cNvPr name="TextBox 9" id="9"/>
            <p:cNvSpPr txBox="true"/>
            <p:nvPr/>
          </p:nvSpPr>
          <p:spPr>
            <a:xfrm>
              <a:off x="0" y="9525"/>
              <a:ext cx="3656640" cy="2733195"/>
            </a:xfrm>
            <a:prstGeom prst="rect">
              <a:avLst/>
            </a:prstGeom>
          </p:spPr>
          <p:txBody>
            <a:bodyPr anchor="ctr" rtlCol="false" tIns="0" lIns="0" bIns="0" rIns="0"/>
            <a:lstStyle/>
            <a:p>
              <a:pPr algn="l">
                <a:lnSpc>
                  <a:spcPts val="13485"/>
                </a:lnSpc>
              </a:pPr>
              <a:r>
                <a:rPr lang="en-US" b="true" sz="11238" spc="-1">
                  <a:solidFill>
                    <a:srgbClr val="FFFFFF"/>
                  </a:solidFill>
                  <a:latin typeface="Bai Jamjuree Bold"/>
                  <a:ea typeface="Bai Jamjuree Bold"/>
                  <a:cs typeface="Bai Jamjuree Bold"/>
                  <a:sym typeface="Bai Jamjuree Bold"/>
                </a:rPr>
                <a:t>02</a:t>
              </a:r>
            </a:p>
          </p:txBody>
        </p:sp>
      </p:grpSp>
    </p:spTree>
  </p:cSld>
  <p:clrMapOvr>
    <a:masterClrMapping/>
  </p:clrMapOvr>
  <p:transition spd="fast">
    <p:fade/>
  </p:transition>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16100A"/>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5319360" y="-8782560"/>
            <a:ext cx="16706880" cy="13924800"/>
            <a:chOff x="0" y="0"/>
            <a:chExt cx="22275840" cy="18566400"/>
          </a:xfrm>
        </p:grpSpPr>
        <p:sp>
          <p:nvSpPr>
            <p:cNvPr name="Freeform 3" id="3"/>
            <p:cNvSpPr/>
            <p:nvPr/>
          </p:nvSpPr>
          <p:spPr>
            <a:xfrm flipH="false" flipV="false" rot="0">
              <a:off x="0" y="0"/>
              <a:ext cx="22275800" cy="18566385"/>
            </a:xfrm>
            <a:custGeom>
              <a:avLst/>
              <a:gdLst/>
              <a:ahLst/>
              <a:cxnLst/>
              <a:rect r="r" b="b" t="t" l="l"/>
              <a:pathLst>
                <a:path h="18566385" w="22275800">
                  <a:moveTo>
                    <a:pt x="0" y="0"/>
                  </a:moveTo>
                  <a:lnTo>
                    <a:pt x="22275800" y="0"/>
                  </a:lnTo>
                  <a:lnTo>
                    <a:pt x="22275800" y="18566385"/>
                  </a:lnTo>
                  <a:lnTo>
                    <a:pt x="0" y="18566385"/>
                  </a:lnTo>
                  <a:lnTo>
                    <a:pt x="0" y="0"/>
                  </a:lnTo>
                  <a:close/>
                </a:path>
              </a:pathLst>
            </a:custGeom>
            <a:blipFill>
              <a:blip r:embed="rId2"/>
              <a:stretch>
                <a:fillRect l="0" t="-9988" r="0" b="-9991"/>
              </a:stretch>
            </a:blipFill>
          </p:spPr>
        </p:sp>
      </p:grpSp>
      <p:grpSp>
        <p:nvGrpSpPr>
          <p:cNvPr name="Group 4" id="4"/>
          <p:cNvGrpSpPr/>
          <p:nvPr/>
        </p:nvGrpSpPr>
        <p:grpSpPr>
          <a:xfrm rot="0">
            <a:off x="457200" y="6724800"/>
            <a:ext cx="8686080" cy="2551680"/>
            <a:chOff x="0" y="0"/>
            <a:chExt cx="11581440" cy="3402240"/>
          </a:xfrm>
        </p:grpSpPr>
        <p:sp>
          <p:nvSpPr>
            <p:cNvPr name="Freeform 5" id="5"/>
            <p:cNvSpPr/>
            <p:nvPr/>
          </p:nvSpPr>
          <p:spPr>
            <a:xfrm flipH="false" flipV="false" rot="0">
              <a:off x="0" y="0"/>
              <a:ext cx="11581440" cy="3402240"/>
            </a:xfrm>
            <a:custGeom>
              <a:avLst/>
              <a:gdLst/>
              <a:ahLst/>
              <a:cxnLst/>
              <a:rect r="r" b="b" t="t" l="l"/>
              <a:pathLst>
                <a:path h="3402240" w="11581440">
                  <a:moveTo>
                    <a:pt x="0" y="0"/>
                  </a:moveTo>
                  <a:lnTo>
                    <a:pt x="11581440" y="0"/>
                  </a:lnTo>
                  <a:lnTo>
                    <a:pt x="11581440" y="3402240"/>
                  </a:lnTo>
                  <a:lnTo>
                    <a:pt x="0" y="3402240"/>
                  </a:lnTo>
                  <a:close/>
                </a:path>
              </a:pathLst>
            </a:custGeom>
            <a:solidFill>
              <a:srgbClr val="000000">
                <a:alpha val="0"/>
              </a:srgbClr>
            </a:solidFill>
          </p:spPr>
        </p:sp>
        <p:sp>
          <p:nvSpPr>
            <p:cNvPr name="TextBox 6" id="6"/>
            <p:cNvSpPr txBox="true"/>
            <p:nvPr/>
          </p:nvSpPr>
          <p:spPr>
            <a:xfrm>
              <a:off x="0" y="-9525"/>
              <a:ext cx="11581440" cy="3411765"/>
            </a:xfrm>
            <a:prstGeom prst="rect">
              <a:avLst/>
            </a:prstGeom>
          </p:spPr>
          <p:txBody>
            <a:bodyPr anchor="b" rtlCol="false" tIns="0" lIns="0" bIns="0" rIns="0"/>
            <a:lstStyle/>
            <a:p>
              <a:pPr algn="l">
                <a:lnSpc>
                  <a:spcPts val="7680"/>
                </a:lnSpc>
              </a:pPr>
              <a:r>
                <a:rPr lang="en-US" b="true" sz="6400" spc="-2">
                  <a:solidFill>
                    <a:srgbClr val="FFFFFF"/>
                  </a:solidFill>
                  <a:latin typeface="Bai Jamjuree Bold"/>
                  <a:ea typeface="Bai Jamjuree Bold"/>
                  <a:cs typeface="Bai Jamjuree Bold"/>
                  <a:sym typeface="Bai Jamjuree Bold"/>
                </a:rPr>
                <a:t>Technical Requirements</a:t>
              </a:r>
            </a:p>
          </p:txBody>
        </p:sp>
      </p:grpSp>
      <p:grpSp>
        <p:nvGrpSpPr>
          <p:cNvPr name="Group 7" id="7"/>
          <p:cNvGrpSpPr>
            <a:grpSpLocks noChangeAspect="true"/>
          </p:cNvGrpSpPr>
          <p:nvPr/>
        </p:nvGrpSpPr>
        <p:grpSpPr>
          <a:xfrm rot="0">
            <a:off x="9777600" y="0"/>
            <a:ext cx="8510400" cy="10286640"/>
            <a:chOff x="0" y="0"/>
            <a:chExt cx="11347200" cy="13715520"/>
          </a:xfrm>
        </p:grpSpPr>
        <p:sp>
          <p:nvSpPr>
            <p:cNvPr name="Freeform 8" id="8"/>
            <p:cNvSpPr/>
            <p:nvPr/>
          </p:nvSpPr>
          <p:spPr>
            <a:xfrm flipH="true" flipV="false" rot="0">
              <a:off x="0" y="0"/>
              <a:ext cx="11347196" cy="13715492"/>
            </a:xfrm>
            <a:custGeom>
              <a:avLst/>
              <a:gdLst/>
              <a:ahLst/>
              <a:cxnLst/>
              <a:rect r="r" b="b" t="t" l="l"/>
              <a:pathLst>
                <a:path h="13715492" w="11347196">
                  <a:moveTo>
                    <a:pt x="11347196" y="0"/>
                  </a:moveTo>
                  <a:lnTo>
                    <a:pt x="0" y="0"/>
                  </a:lnTo>
                  <a:lnTo>
                    <a:pt x="0" y="13715492"/>
                  </a:lnTo>
                  <a:lnTo>
                    <a:pt x="11347196" y="13715492"/>
                  </a:lnTo>
                  <a:lnTo>
                    <a:pt x="11347196" y="0"/>
                  </a:lnTo>
                  <a:close/>
                </a:path>
              </a:pathLst>
            </a:custGeom>
            <a:blipFill>
              <a:blip r:embed="rId3"/>
              <a:stretch>
                <a:fillRect l="0" t="-15879" r="-6172" b="-15879"/>
              </a:stretch>
            </a:blipFill>
          </p:spPr>
        </p:sp>
      </p:grpSp>
      <p:grpSp>
        <p:nvGrpSpPr>
          <p:cNvPr name="Group 9" id="9"/>
          <p:cNvGrpSpPr/>
          <p:nvPr/>
        </p:nvGrpSpPr>
        <p:grpSpPr>
          <a:xfrm rot="0">
            <a:off x="457200" y="666720"/>
            <a:ext cx="8686080" cy="5657040"/>
            <a:chOff x="0" y="0"/>
            <a:chExt cx="11581440" cy="7542720"/>
          </a:xfrm>
        </p:grpSpPr>
        <p:sp>
          <p:nvSpPr>
            <p:cNvPr name="Freeform 10" id="10"/>
            <p:cNvSpPr/>
            <p:nvPr/>
          </p:nvSpPr>
          <p:spPr>
            <a:xfrm flipH="false" flipV="false" rot="0">
              <a:off x="0" y="0"/>
              <a:ext cx="11581440" cy="7542720"/>
            </a:xfrm>
            <a:custGeom>
              <a:avLst/>
              <a:gdLst/>
              <a:ahLst/>
              <a:cxnLst/>
              <a:rect r="r" b="b" t="t" l="l"/>
              <a:pathLst>
                <a:path h="7542720" w="11581440">
                  <a:moveTo>
                    <a:pt x="0" y="0"/>
                  </a:moveTo>
                  <a:lnTo>
                    <a:pt x="11581440" y="0"/>
                  </a:lnTo>
                  <a:lnTo>
                    <a:pt x="11581440" y="7542720"/>
                  </a:lnTo>
                  <a:lnTo>
                    <a:pt x="0" y="7542720"/>
                  </a:lnTo>
                  <a:close/>
                </a:path>
              </a:pathLst>
            </a:custGeom>
            <a:solidFill>
              <a:srgbClr val="000000">
                <a:alpha val="0"/>
              </a:srgbClr>
            </a:solidFill>
          </p:spPr>
        </p:sp>
        <p:sp>
          <p:nvSpPr>
            <p:cNvPr name="TextBox 11" id="11"/>
            <p:cNvSpPr txBox="true"/>
            <p:nvPr/>
          </p:nvSpPr>
          <p:spPr>
            <a:xfrm>
              <a:off x="0" y="0"/>
              <a:ext cx="11581440" cy="7542720"/>
            </a:xfrm>
            <a:prstGeom prst="rect">
              <a:avLst/>
            </a:prstGeom>
          </p:spPr>
          <p:txBody>
            <a:bodyPr anchor="b" rtlCol="false" tIns="0" lIns="0" bIns="0" rIns="0"/>
            <a:lstStyle/>
            <a:p>
              <a:pPr algn="l">
                <a:lnSpc>
                  <a:spcPts val="2879"/>
                </a:lnSpc>
              </a:pPr>
              <a:r>
                <a:rPr lang="en-US" sz="2400" spc="-2">
                  <a:solidFill>
                    <a:srgbClr val="FFFFFF"/>
                  </a:solidFill>
                  <a:latin typeface="Catamaran"/>
                  <a:ea typeface="Catamaran"/>
                  <a:cs typeface="Catamaran"/>
                  <a:sym typeface="Catamaran"/>
                </a:rPr>
                <a:t>Implementing virtual try-on technology requires robust technical infrastructure, including high-quality image processing capabilities, cloud storage for data management, and powerful frameworks. Businesses must consider compatibility with various devices and platforms to ensure an optimal user experience across smartphones, tablets, and computers. Security measures are also critical to protect user data and privacy.</a:t>
              </a:r>
            </a:p>
          </p:txBody>
        </p:sp>
      </p:grpSp>
    </p:spTree>
  </p:cSld>
  <p:clrMapOvr>
    <a:masterClrMapping/>
  </p:clrMapOvr>
  <p:transition spd="fast">
    <p:fade/>
  </p:transition>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16100A"/>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137680" y="-5210640"/>
            <a:ext cx="24118560" cy="24564240"/>
            <a:chOff x="0" y="0"/>
            <a:chExt cx="32158080" cy="32752320"/>
          </a:xfrm>
        </p:grpSpPr>
        <p:sp>
          <p:nvSpPr>
            <p:cNvPr name="Freeform 3" id="3"/>
            <p:cNvSpPr/>
            <p:nvPr/>
          </p:nvSpPr>
          <p:spPr>
            <a:xfrm flipH="false" flipV="false" rot="0">
              <a:off x="0" y="0"/>
              <a:ext cx="32158050" cy="32752283"/>
            </a:xfrm>
            <a:custGeom>
              <a:avLst/>
              <a:gdLst/>
              <a:ahLst/>
              <a:cxnLst/>
              <a:rect r="r" b="b" t="t" l="l"/>
              <a:pathLst>
                <a:path h="32752283" w="32158050">
                  <a:moveTo>
                    <a:pt x="0" y="0"/>
                  </a:moveTo>
                  <a:lnTo>
                    <a:pt x="32158050" y="0"/>
                  </a:lnTo>
                  <a:lnTo>
                    <a:pt x="32158050" y="32752283"/>
                  </a:lnTo>
                  <a:lnTo>
                    <a:pt x="0" y="32752283"/>
                  </a:lnTo>
                  <a:lnTo>
                    <a:pt x="0" y="0"/>
                  </a:lnTo>
                  <a:close/>
                </a:path>
              </a:pathLst>
            </a:custGeom>
            <a:blipFill>
              <a:blip r:embed="rId2"/>
              <a:stretch>
                <a:fillRect l="0" t="-3058" r="-3" b="4869"/>
              </a:stretch>
            </a:blipFill>
          </p:spPr>
        </p:sp>
      </p:grpSp>
      <p:grpSp>
        <p:nvGrpSpPr>
          <p:cNvPr name="Group 4" id="4"/>
          <p:cNvGrpSpPr>
            <a:grpSpLocks noChangeAspect="true"/>
          </p:cNvGrpSpPr>
          <p:nvPr/>
        </p:nvGrpSpPr>
        <p:grpSpPr>
          <a:xfrm rot="0">
            <a:off x="-6939360" y="3545280"/>
            <a:ext cx="17627040" cy="11702880"/>
            <a:chOff x="0" y="0"/>
            <a:chExt cx="23502720" cy="15603840"/>
          </a:xfrm>
        </p:grpSpPr>
        <p:sp>
          <p:nvSpPr>
            <p:cNvPr name="Freeform 5" id="5"/>
            <p:cNvSpPr/>
            <p:nvPr/>
          </p:nvSpPr>
          <p:spPr>
            <a:xfrm flipH="false" flipV="false" rot="0">
              <a:off x="0" y="0"/>
              <a:ext cx="23502747" cy="15603855"/>
            </a:xfrm>
            <a:custGeom>
              <a:avLst/>
              <a:gdLst/>
              <a:ahLst/>
              <a:cxnLst/>
              <a:rect r="r" b="b" t="t" l="l"/>
              <a:pathLst>
                <a:path h="15603855" w="23502747">
                  <a:moveTo>
                    <a:pt x="0" y="0"/>
                  </a:moveTo>
                  <a:lnTo>
                    <a:pt x="23502747" y="0"/>
                  </a:lnTo>
                  <a:lnTo>
                    <a:pt x="23502747" y="15603855"/>
                  </a:lnTo>
                  <a:lnTo>
                    <a:pt x="0" y="15603855"/>
                  </a:lnTo>
                  <a:lnTo>
                    <a:pt x="0" y="0"/>
                  </a:lnTo>
                  <a:close/>
                </a:path>
              </a:pathLst>
            </a:custGeom>
            <a:blipFill>
              <a:blip r:embed="rId3"/>
              <a:stretch>
                <a:fillRect l="-7317" t="0" r="-7329" b="-1"/>
              </a:stretch>
            </a:blipFill>
          </p:spPr>
        </p:sp>
      </p:grpSp>
      <p:sp>
        <p:nvSpPr>
          <p:cNvPr name="TextBox 6" id="6"/>
          <p:cNvSpPr txBox="true"/>
          <p:nvPr/>
        </p:nvSpPr>
        <p:spPr>
          <a:xfrm rot="0">
            <a:off x="5482800" y="5349600"/>
            <a:ext cx="11151360" cy="3607200"/>
          </a:xfrm>
          <a:prstGeom prst="rect">
            <a:avLst/>
          </a:prstGeom>
        </p:spPr>
        <p:txBody>
          <a:bodyPr anchor="t" rtlCol="false" tIns="0" lIns="0" bIns="0" rIns="0">
            <a:spAutoFit/>
          </a:bodyPr>
          <a:lstStyle/>
          <a:p>
            <a:pPr algn="r">
              <a:lnSpc>
                <a:spcPts val="3840"/>
              </a:lnSpc>
            </a:pPr>
            <a:r>
              <a:rPr lang="en-US" sz="3200" spc="-2">
                <a:solidFill>
                  <a:srgbClr val="FFFFFF"/>
                </a:solidFill>
                <a:latin typeface="Catamaran"/>
                <a:ea typeface="Catamaran"/>
                <a:cs typeface="Catamaran"/>
                <a:sym typeface="Catamaran"/>
              </a:rPr>
              <a:t>User experience is paramount when implementing virtual try-on solutions. It is essential to ensure a seamless and intuitive interface that allows easy navigation and use of the technology. Users should receive feedback on their interactions, such as fit suggestions or color options. Optimizing loading times and ensuring high-resolution graphics contribute significantly to customer satisfaction.</a:t>
            </a:r>
          </a:p>
        </p:txBody>
      </p:sp>
      <p:grpSp>
        <p:nvGrpSpPr>
          <p:cNvPr name="Group 7" id="7"/>
          <p:cNvGrpSpPr/>
          <p:nvPr/>
        </p:nvGrpSpPr>
        <p:grpSpPr>
          <a:xfrm rot="0">
            <a:off x="2895840" y="1238400"/>
            <a:ext cx="13829760" cy="3695040"/>
            <a:chOff x="0" y="0"/>
            <a:chExt cx="18439680" cy="4926720"/>
          </a:xfrm>
        </p:grpSpPr>
        <p:sp>
          <p:nvSpPr>
            <p:cNvPr name="Freeform 8" id="8"/>
            <p:cNvSpPr/>
            <p:nvPr/>
          </p:nvSpPr>
          <p:spPr>
            <a:xfrm flipH="false" flipV="false" rot="0">
              <a:off x="0" y="0"/>
              <a:ext cx="18439681" cy="4926720"/>
            </a:xfrm>
            <a:custGeom>
              <a:avLst/>
              <a:gdLst/>
              <a:ahLst/>
              <a:cxnLst/>
              <a:rect r="r" b="b" t="t" l="l"/>
              <a:pathLst>
                <a:path h="4926720" w="18439681">
                  <a:moveTo>
                    <a:pt x="0" y="0"/>
                  </a:moveTo>
                  <a:lnTo>
                    <a:pt x="18439681" y="0"/>
                  </a:lnTo>
                  <a:lnTo>
                    <a:pt x="18439681" y="4926720"/>
                  </a:lnTo>
                  <a:lnTo>
                    <a:pt x="0" y="4926720"/>
                  </a:lnTo>
                  <a:close/>
                </a:path>
              </a:pathLst>
            </a:custGeom>
            <a:solidFill>
              <a:srgbClr val="000000">
                <a:alpha val="0"/>
              </a:srgbClr>
            </a:solidFill>
          </p:spPr>
        </p:sp>
        <p:sp>
          <p:nvSpPr>
            <p:cNvPr name="TextBox 9" id="9"/>
            <p:cNvSpPr txBox="true"/>
            <p:nvPr/>
          </p:nvSpPr>
          <p:spPr>
            <a:xfrm>
              <a:off x="0" y="0"/>
              <a:ext cx="18439680" cy="4926720"/>
            </a:xfrm>
            <a:prstGeom prst="rect">
              <a:avLst/>
            </a:prstGeom>
          </p:spPr>
          <p:txBody>
            <a:bodyPr anchor="b" rtlCol="false" tIns="0" lIns="0" bIns="0" rIns="0"/>
            <a:lstStyle/>
            <a:p>
              <a:pPr algn="r">
                <a:lnSpc>
                  <a:spcPts val="11999"/>
                </a:lnSpc>
              </a:pPr>
              <a:r>
                <a:rPr lang="en-US" b="true" sz="9999" spc="-2">
                  <a:solidFill>
                    <a:srgbClr val="FFFFFF"/>
                  </a:solidFill>
                  <a:latin typeface="Bai Jamjuree Bold"/>
                  <a:ea typeface="Bai Jamjuree Bold"/>
                  <a:cs typeface="Bai Jamjuree Bold"/>
                  <a:sym typeface="Bai Jamjuree Bold"/>
                </a:rPr>
                <a:t>User Experience Considerations</a:t>
              </a:r>
            </a:p>
          </p:txBody>
        </p:sp>
      </p:grpSp>
    </p:spTree>
  </p:cSld>
  <p:clrMapOvr>
    <a:masterClrMapping/>
  </p:clrMapOvr>
  <p:transition spd="fast">
    <p:fade/>
  </p:transition>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16100A"/>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137680" y="-5210640"/>
            <a:ext cx="24118560" cy="24564240"/>
            <a:chOff x="0" y="0"/>
            <a:chExt cx="32158080" cy="32752320"/>
          </a:xfrm>
        </p:grpSpPr>
        <p:sp>
          <p:nvSpPr>
            <p:cNvPr name="Freeform 3" id="3"/>
            <p:cNvSpPr/>
            <p:nvPr/>
          </p:nvSpPr>
          <p:spPr>
            <a:xfrm flipH="false" flipV="false" rot="0">
              <a:off x="0" y="0"/>
              <a:ext cx="32158050" cy="32752283"/>
            </a:xfrm>
            <a:custGeom>
              <a:avLst/>
              <a:gdLst/>
              <a:ahLst/>
              <a:cxnLst/>
              <a:rect r="r" b="b" t="t" l="l"/>
              <a:pathLst>
                <a:path h="32752283" w="32158050">
                  <a:moveTo>
                    <a:pt x="0" y="0"/>
                  </a:moveTo>
                  <a:lnTo>
                    <a:pt x="32158050" y="0"/>
                  </a:lnTo>
                  <a:lnTo>
                    <a:pt x="32158050" y="32752283"/>
                  </a:lnTo>
                  <a:lnTo>
                    <a:pt x="0" y="32752283"/>
                  </a:lnTo>
                  <a:lnTo>
                    <a:pt x="0" y="0"/>
                  </a:lnTo>
                  <a:close/>
                </a:path>
              </a:pathLst>
            </a:custGeom>
            <a:blipFill>
              <a:blip r:embed="rId2"/>
              <a:stretch>
                <a:fillRect l="0" t="-3058" r="-3" b="4869"/>
              </a:stretch>
            </a:blipFill>
          </p:spPr>
        </p:sp>
      </p:grpSp>
      <p:grpSp>
        <p:nvGrpSpPr>
          <p:cNvPr name="Group 4" id="4"/>
          <p:cNvGrpSpPr>
            <a:grpSpLocks noChangeAspect="true"/>
          </p:cNvGrpSpPr>
          <p:nvPr/>
        </p:nvGrpSpPr>
        <p:grpSpPr>
          <a:xfrm rot="0">
            <a:off x="-6939360" y="3545280"/>
            <a:ext cx="17627040" cy="11702880"/>
            <a:chOff x="0" y="0"/>
            <a:chExt cx="23502720" cy="15603840"/>
          </a:xfrm>
        </p:grpSpPr>
        <p:sp>
          <p:nvSpPr>
            <p:cNvPr name="Freeform 5" id="5"/>
            <p:cNvSpPr/>
            <p:nvPr/>
          </p:nvSpPr>
          <p:spPr>
            <a:xfrm flipH="false" flipV="false" rot="0">
              <a:off x="0" y="0"/>
              <a:ext cx="23502747" cy="15603855"/>
            </a:xfrm>
            <a:custGeom>
              <a:avLst/>
              <a:gdLst/>
              <a:ahLst/>
              <a:cxnLst/>
              <a:rect r="r" b="b" t="t" l="l"/>
              <a:pathLst>
                <a:path h="15603855" w="23502747">
                  <a:moveTo>
                    <a:pt x="0" y="0"/>
                  </a:moveTo>
                  <a:lnTo>
                    <a:pt x="23502747" y="0"/>
                  </a:lnTo>
                  <a:lnTo>
                    <a:pt x="23502747" y="15603855"/>
                  </a:lnTo>
                  <a:lnTo>
                    <a:pt x="0" y="15603855"/>
                  </a:lnTo>
                  <a:lnTo>
                    <a:pt x="0" y="0"/>
                  </a:lnTo>
                  <a:close/>
                </a:path>
              </a:pathLst>
            </a:custGeom>
            <a:blipFill>
              <a:blip r:embed="rId3"/>
              <a:stretch>
                <a:fillRect l="-7317" t="0" r="-7329" b="-1"/>
              </a:stretch>
            </a:blipFill>
          </p:spPr>
        </p:sp>
      </p:grpSp>
      <p:sp>
        <p:nvSpPr>
          <p:cNvPr name="TextBox 6" id="6"/>
          <p:cNvSpPr txBox="true"/>
          <p:nvPr/>
        </p:nvSpPr>
        <p:spPr>
          <a:xfrm rot="0">
            <a:off x="5482800" y="5349600"/>
            <a:ext cx="11151360" cy="2914650"/>
          </a:xfrm>
          <a:prstGeom prst="rect">
            <a:avLst/>
          </a:prstGeom>
        </p:spPr>
        <p:txBody>
          <a:bodyPr anchor="t" rtlCol="false" tIns="0" lIns="0" bIns="0" rIns="0">
            <a:spAutoFit/>
          </a:bodyPr>
          <a:lstStyle/>
          <a:p>
            <a:pPr algn="r">
              <a:lnSpc>
                <a:spcPts val="3840"/>
              </a:lnSpc>
            </a:pPr>
            <a:r>
              <a:rPr lang="en-US" sz="3200">
                <a:solidFill>
                  <a:srgbClr val="FFFFFF"/>
                </a:solidFill>
                <a:latin typeface="Catamaran"/>
                <a:ea typeface="Catamaran"/>
                <a:cs typeface="Catamaran"/>
                <a:sym typeface="Catamaran"/>
              </a:rPr>
              <a:t>IDM-VTON</a:t>
            </a:r>
            <a:r>
              <a:rPr lang="en-US" sz="3200">
                <a:solidFill>
                  <a:srgbClr val="FFFFFF"/>
                </a:solidFill>
                <a:latin typeface="Catamaran"/>
                <a:ea typeface="Catamaran"/>
                <a:cs typeface="Catamaran"/>
                <a:sym typeface="Catamaran"/>
              </a:rPr>
              <a:t> is an advanced virtual try-on system that leverages diffusion models to create highly realistic clothing adaptations for users. Unlike traditional methods, IDM-VTON focuses on authentic garment fitting, ensuring that textures, folds, and proportions are preserved accurately.</a:t>
            </a:r>
          </a:p>
          <a:p>
            <a:pPr algn="r">
              <a:lnSpc>
                <a:spcPts val="3840"/>
              </a:lnSpc>
            </a:pPr>
            <a:r>
              <a:rPr lang="en-US" sz="3200" spc="-2">
                <a:solidFill>
                  <a:srgbClr val="FFFFFF"/>
                </a:solidFill>
                <a:latin typeface="Catamaran"/>
                <a:ea typeface="Catamaran"/>
                <a:cs typeface="Catamaran"/>
                <a:sym typeface="Catamaran"/>
              </a:rPr>
              <a:t>.</a:t>
            </a:r>
          </a:p>
        </p:txBody>
      </p:sp>
      <p:grpSp>
        <p:nvGrpSpPr>
          <p:cNvPr name="Group 7" id="7"/>
          <p:cNvGrpSpPr/>
          <p:nvPr/>
        </p:nvGrpSpPr>
        <p:grpSpPr>
          <a:xfrm rot="0">
            <a:off x="3764403" y="1238400"/>
            <a:ext cx="12961197" cy="2512695"/>
            <a:chOff x="0" y="0"/>
            <a:chExt cx="17281596" cy="3350260"/>
          </a:xfrm>
        </p:grpSpPr>
        <p:sp>
          <p:nvSpPr>
            <p:cNvPr name="Freeform 8" id="8"/>
            <p:cNvSpPr/>
            <p:nvPr/>
          </p:nvSpPr>
          <p:spPr>
            <a:xfrm flipH="false" flipV="false" rot="0">
              <a:off x="0" y="0"/>
              <a:ext cx="17281596" cy="3350260"/>
            </a:xfrm>
            <a:custGeom>
              <a:avLst/>
              <a:gdLst/>
              <a:ahLst/>
              <a:cxnLst/>
              <a:rect r="r" b="b" t="t" l="l"/>
              <a:pathLst>
                <a:path h="3350260" w="17281596">
                  <a:moveTo>
                    <a:pt x="0" y="0"/>
                  </a:moveTo>
                  <a:lnTo>
                    <a:pt x="17281596" y="0"/>
                  </a:lnTo>
                  <a:lnTo>
                    <a:pt x="17281596" y="3350260"/>
                  </a:lnTo>
                  <a:lnTo>
                    <a:pt x="0" y="3350260"/>
                  </a:lnTo>
                  <a:close/>
                </a:path>
              </a:pathLst>
            </a:custGeom>
            <a:solidFill>
              <a:srgbClr val="000000">
                <a:alpha val="0"/>
              </a:srgbClr>
            </a:solidFill>
          </p:spPr>
        </p:sp>
        <p:sp>
          <p:nvSpPr>
            <p:cNvPr name="TextBox 9" id="9"/>
            <p:cNvSpPr txBox="true"/>
            <p:nvPr/>
          </p:nvSpPr>
          <p:spPr>
            <a:xfrm>
              <a:off x="0" y="0"/>
              <a:ext cx="17281596" cy="3350260"/>
            </a:xfrm>
            <a:prstGeom prst="rect">
              <a:avLst/>
            </a:prstGeom>
          </p:spPr>
          <p:txBody>
            <a:bodyPr anchor="b" rtlCol="false" tIns="0" lIns="0" bIns="0" rIns="0"/>
            <a:lstStyle/>
            <a:p>
              <a:pPr algn="r">
                <a:lnSpc>
                  <a:spcPts val="11999"/>
                </a:lnSpc>
              </a:pPr>
              <a:r>
                <a:rPr lang="en-US" b="true" sz="9999" spc="-2">
                  <a:solidFill>
                    <a:srgbClr val="FFFFFF"/>
                  </a:solidFill>
                  <a:latin typeface="Bai Jamjuree Bold"/>
                  <a:ea typeface="Bai Jamjuree Bold"/>
                  <a:cs typeface="Bai Jamjuree Bold"/>
                  <a:sym typeface="Bai Jamjuree Bold"/>
                </a:rPr>
                <a:t>IDM-VTON</a:t>
              </a:r>
            </a:p>
          </p:txBody>
        </p:sp>
      </p:grpSp>
    </p:spTree>
  </p:cSld>
  <p:clrMapOvr>
    <a:masterClrMapping/>
  </p:clrMapOvr>
  <p:transition spd="fast">
    <p:fade/>
  </p:transition>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16100A"/>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137680" y="-5210640"/>
            <a:ext cx="24118560" cy="24564240"/>
            <a:chOff x="0" y="0"/>
            <a:chExt cx="32158080" cy="32752320"/>
          </a:xfrm>
        </p:grpSpPr>
        <p:sp>
          <p:nvSpPr>
            <p:cNvPr name="Freeform 3" id="3"/>
            <p:cNvSpPr/>
            <p:nvPr/>
          </p:nvSpPr>
          <p:spPr>
            <a:xfrm flipH="false" flipV="false" rot="0">
              <a:off x="0" y="0"/>
              <a:ext cx="32158050" cy="32752283"/>
            </a:xfrm>
            <a:custGeom>
              <a:avLst/>
              <a:gdLst/>
              <a:ahLst/>
              <a:cxnLst/>
              <a:rect r="r" b="b" t="t" l="l"/>
              <a:pathLst>
                <a:path h="32752283" w="32158050">
                  <a:moveTo>
                    <a:pt x="0" y="0"/>
                  </a:moveTo>
                  <a:lnTo>
                    <a:pt x="32158050" y="0"/>
                  </a:lnTo>
                  <a:lnTo>
                    <a:pt x="32158050" y="32752283"/>
                  </a:lnTo>
                  <a:lnTo>
                    <a:pt x="0" y="32752283"/>
                  </a:lnTo>
                  <a:lnTo>
                    <a:pt x="0" y="0"/>
                  </a:lnTo>
                  <a:close/>
                </a:path>
              </a:pathLst>
            </a:custGeom>
            <a:blipFill>
              <a:blip r:embed="rId2"/>
              <a:stretch>
                <a:fillRect l="0" t="-3058" r="-3" b="4869"/>
              </a:stretch>
            </a:blipFill>
          </p:spPr>
        </p:sp>
      </p:grpSp>
      <p:grpSp>
        <p:nvGrpSpPr>
          <p:cNvPr name="Group 4" id="4"/>
          <p:cNvGrpSpPr>
            <a:grpSpLocks noChangeAspect="true"/>
          </p:cNvGrpSpPr>
          <p:nvPr/>
        </p:nvGrpSpPr>
        <p:grpSpPr>
          <a:xfrm rot="0">
            <a:off x="-6939360" y="3545280"/>
            <a:ext cx="17627040" cy="11702880"/>
            <a:chOff x="0" y="0"/>
            <a:chExt cx="23502720" cy="15603840"/>
          </a:xfrm>
        </p:grpSpPr>
        <p:sp>
          <p:nvSpPr>
            <p:cNvPr name="Freeform 5" id="5"/>
            <p:cNvSpPr/>
            <p:nvPr/>
          </p:nvSpPr>
          <p:spPr>
            <a:xfrm flipH="false" flipV="false" rot="0">
              <a:off x="0" y="0"/>
              <a:ext cx="23502747" cy="15603855"/>
            </a:xfrm>
            <a:custGeom>
              <a:avLst/>
              <a:gdLst/>
              <a:ahLst/>
              <a:cxnLst/>
              <a:rect r="r" b="b" t="t" l="l"/>
              <a:pathLst>
                <a:path h="15603855" w="23502747">
                  <a:moveTo>
                    <a:pt x="0" y="0"/>
                  </a:moveTo>
                  <a:lnTo>
                    <a:pt x="23502747" y="0"/>
                  </a:lnTo>
                  <a:lnTo>
                    <a:pt x="23502747" y="15603855"/>
                  </a:lnTo>
                  <a:lnTo>
                    <a:pt x="0" y="15603855"/>
                  </a:lnTo>
                  <a:lnTo>
                    <a:pt x="0" y="0"/>
                  </a:lnTo>
                  <a:close/>
                </a:path>
              </a:pathLst>
            </a:custGeom>
            <a:blipFill>
              <a:blip r:embed="rId3"/>
              <a:stretch>
                <a:fillRect l="-7317" t="0" r="-7329" b="-1"/>
              </a:stretch>
            </a:blipFill>
          </p:spPr>
        </p:sp>
      </p:grpSp>
      <p:grpSp>
        <p:nvGrpSpPr>
          <p:cNvPr name="Group 6" id="6"/>
          <p:cNvGrpSpPr/>
          <p:nvPr/>
        </p:nvGrpSpPr>
        <p:grpSpPr>
          <a:xfrm rot="0">
            <a:off x="2895840" y="1238400"/>
            <a:ext cx="13829760" cy="2512695"/>
            <a:chOff x="0" y="0"/>
            <a:chExt cx="18439680" cy="3350260"/>
          </a:xfrm>
        </p:grpSpPr>
        <p:sp>
          <p:nvSpPr>
            <p:cNvPr name="Freeform 7" id="7"/>
            <p:cNvSpPr/>
            <p:nvPr/>
          </p:nvSpPr>
          <p:spPr>
            <a:xfrm flipH="false" flipV="false" rot="0">
              <a:off x="0" y="0"/>
              <a:ext cx="18439681" cy="3350260"/>
            </a:xfrm>
            <a:custGeom>
              <a:avLst/>
              <a:gdLst/>
              <a:ahLst/>
              <a:cxnLst/>
              <a:rect r="r" b="b" t="t" l="l"/>
              <a:pathLst>
                <a:path h="3350260" w="18439681">
                  <a:moveTo>
                    <a:pt x="0" y="0"/>
                  </a:moveTo>
                  <a:lnTo>
                    <a:pt x="18439681" y="0"/>
                  </a:lnTo>
                  <a:lnTo>
                    <a:pt x="18439681" y="3350260"/>
                  </a:lnTo>
                  <a:lnTo>
                    <a:pt x="0" y="3350260"/>
                  </a:lnTo>
                  <a:close/>
                </a:path>
              </a:pathLst>
            </a:custGeom>
            <a:solidFill>
              <a:srgbClr val="000000">
                <a:alpha val="0"/>
              </a:srgbClr>
            </a:solidFill>
          </p:spPr>
        </p:sp>
        <p:sp>
          <p:nvSpPr>
            <p:cNvPr name="TextBox 8" id="8"/>
            <p:cNvSpPr txBox="true"/>
            <p:nvPr/>
          </p:nvSpPr>
          <p:spPr>
            <a:xfrm>
              <a:off x="0" y="0"/>
              <a:ext cx="18439680" cy="3350260"/>
            </a:xfrm>
            <a:prstGeom prst="rect">
              <a:avLst/>
            </a:prstGeom>
          </p:spPr>
          <p:txBody>
            <a:bodyPr anchor="b" rtlCol="false" tIns="0" lIns="0" bIns="0" rIns="0"/>
            <a:lstStyle/>
            <a:p>
              <a:pPr algn="r">
                <a:lnSpc>
                  <a:spcPts val="11999"/>
                </a:lnSpc>
              </a:pPr>
              <a:r>
                <a:rPr lang="en-US" b="true" sz="9999" spc="-2">
                  <a:solidFill>
                    <a:srgbClr val="FFFFFF"/>
                  </a:solidFill>
                  <a:latin typeface="Bai Jamjuree Bold"/>
                  <a:ea typeface="Bai Jamjuree Bold"/>
                  <a:cs typeface="Bai Jamjuree Bold"/>
                  <a:sym typeface="Bai Jamjuree Bold"/>
                </a:rPr>
                <a:t>How it works</a:t>
              </a:r>
            </a:p>
          </p:txBody>
        </p:sp>
      </p:grpSp>
      <p:sp>
        <p:nvSpPr>
          <p:cNvPr name="Freeform 9" id="9"/>
          <p:cNvSpPr/>
          <p:nvPr/>
        </p:nvSpPr>
        <p:spPr>
          <a:xfrm flipH="false" flipV="false" rot="0">
            <a:off x="1874160" y="1028700"/>
            <a:ext cx="4421854" cy="8158320"/>
          </a:xfrm>
          <a:custGeom>
            <a:avLst/>
            <a:gdLst/>
            <a:ahLst/>
            <a:cxnLst/>
            <a:rect r="r" b="b" t="t" l="l"/>
            <a:pathLst>
              <a:path h="8158320" w="4421854">
                <a:moveTo>
                  <a:pt x="0" y="0"/>
                </a:moveTo>
                <a:lnTo>
                  <a:pt x="4421854" y="0"/>
                </a:lnTo>
                <a:lnTo>
                  <a:pt x="4421854" y="8158320"/>
                </a:lnTo>
                <a:lnTo>
                  <a:pt x="0" y="8158320"/>
                </a:lnTo>
                <a:lnTo>
                  <a:pt x="0" y="0"/>
                </a:lnTo>
                <a:close/>
              </a:path>
            </a:pathLst>
          </a:custGeom>
          <a:blipFill>
            <a:blip r:embed="rId4"/>
            <a:stretch>
              <a:fillRect l="0" t="0" r="0" b="0"/>
            </a:stretch>
          </a:blipFill>
        </p:spPr>
      </p:sp>
      <p:sp>
        <p:nvSpPr>
          <p:cNvPr name="TextBox 10" id="10"/>
          <p:cNvSpPr txBox="true"/>
          <p:nvPr/>
        </p:nvSpPr>
        <p:spPr>
          <a:xfrm rot="0">
            <a:off x="9144000" y="5349600"/>
            <a:ext cx="7490160" cy="3886200"/>
          </a:xfrm>
          <a:prstGeom prst="rect">
            <a:avLst/>
          </a:prstGeom>
        </p:spPr>
        <p:txBody>
          <a:bodyPr anchor="t" rtlCol="false" tIns="0" lIns="0" bIns="0" rIns="0">
            <a:spAutoFit/>
          </a:bodyPr>
          <a:lstStyle/>
          <a:p>
            <a:pPr algn="r">
              <a:lnSpc>
                <a:spcPts val="3840"/>
              </a:lnSpc>
            </a:pPr>
            <a:r>
              <a:rPr lang="en-US" sz="3200" spc="-2">
                <a:solidFill>
                  <a:srgbClr val="FFFFFF"/>
                </a:solidFill>
                <a:latin typeface="Catamaran"/>
                <a:ea typeface="Catamaran"/>
                <a:cs typeface="Catamaran"/>
                <a:sym typeface="Catamaran"/>
              </a:rPr>
              <a:t>IDM-VTON</a:t>
            </a:r>
            <a:r>
              <a:rPr lang="en-US" sz="3200" spc="-2">
                <a:solidFill>
                  <a:srgbClr val="FFFFFF"/>
                </a:solidFill>
                <a:latin typeface="Catamaran"/>
                <a:ea typeface="Catamaran"/>
                <a:cs typeface="Catamaran"/>
                <a:sym typeface="Catamaran"/>
              </a:rPr>
              <a:t> is a virtual try-on system using diffusion models to generate realistic clothing adaptations. It gradually refines noise into high-quality images, ensuring garments fit naturally while preserving textures and folds. With advanced attention mechanisms, it enhances realism and integrates seamlessly with users’ photos.</a:t>
            </a:r>
          </a:p>
        </p:txBody>
      </p:sp>
    </p:spTree>
  </p:cSld>
  <p:clrMapOvr>
    <a:masterClrMapping/>
  </p:clrMapOvr>
  <p:transition spd="fast">
    <p:fade/>
  </p:transition>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16100A"/>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137680" y="-5210640"/>
            <a:ext cx="24118560" cy="24564240"/>
            <a:chOff x="0" y="0"/>
            <a:chExt cx="32158080" cy="32752320"/>
          </a:xfrm>
        </p:grpSpPr>
        <p:sp>
          <p:nvSpPr>
            <p:cNvPr name="Freeform 3" id="3"/>
            <p:cNvSpPr/>
            <p:nvPr/>
          </p:nvSpPr>
          <p:spPr>
            <a:xfrm flipH="false" flipV="false" rot="0">
              <a:off x="0" y="0"/>
              <a:ext cx="32158050" cy="32752283"/>
            </a:xfrm>
            <a:custGeom>
              <a:avLst/>
              <a:gdLst/>
              <a:ahLst/>
              <a:cxnLst/>
              <a:rect r="r" b="b" t="t" l="l"/>
              <a:pathLst>
                <a:path h="32752283" w="32158050">
                  <a:moveTo>
                    <a:pt x="0" y="0"/>
                  </a:moveTo>
                  <a:lnTo>
                    <a:pt x="32158050" y="0"/>
                  </a:lnTo>
                  <a:lnTo>
                    <a:pt x="32158050" y="32752283"/>
                  </a:lnTo>
                  <a:lnTo>
                    <a:pt x="0" y="32752283"/>
                  </a:lnTo>
                  <a:lnTo>
                    <a:pt x="0" y="0"/>
                  </a:lnTo>
                  <a:close/>
                </a:path>
              </a:pathLst>
            </a:custGeom>
            <a:blipFill>
              <a:blip r:embed="rId2"/>
              <a:stretch>
                <a:fillRect l="0" t="-3058" r="-3" b="4869"/>
              </a:stretch>
            </a:blipFill>
          </p:spPr>
        </p:sp>
      </p:grpSp>
      <p:grpSp>
        <p:nvGrpSpPr>
          <p:cNvPr name="Group 4" id="4"/>
          <p:cNvGrpSpPr>
            <a:grpSpLocks noChangeAspect="true"/>
          </p:cNvGrpSpPr>
          <p:nvPr/>
        </p:nvGrpSpPr>
        <p:grpSpPr>
          <a:xfrm rot="0">
            <a:off x="-6939360" y="3545280"/>
            <a:ext cx="17627040" cy="11702880"/>
            <a:chOff x="0" y="0"/>
            <a:chExt cx="23502720" cy="15603840"/>
          </a:xfrm>
        </p:grpSpPr>
        <p:sp>
          <p:nvSpPr>
            <p:cNvPr name="Freeform 5" id="5"/>
            <p:cNvSpPr/>
            <p:nvPr/>
          </p:nvSpPr>
          <p:spPr>
            <a:xfrm flipH="false" flipV="false" rot="0">
              <a:off x="0" y="0"/>
              <a:ext cx="23502747" cy="15603855"/>
            </a:xfrm>
            <a:custGeom>
              <a:avLst/>
              <a:gdLst/>
              <a:ahLst/>
              <a:cxnLst/>
              <a:rect r="r" b="b" t="t" l="l"/>
              <a:pathLst>
                <a:path h="15603855" w="23502747">
                  <a:moveTo>
                    <a:pt x="0" y="0"/>
                  </a:moveTo>
                  <a:lnTo>
                    <a:pt x="23502747" y="0"/>
                  </a:lnTo>
                  <a:lnTo>
                    <a:pt x="23502747" y="15603855"/>
                  </a:lnTo>
                  <a:lnTo>
                    <a:pt x="0" y="15603855"/>
                  </a:lnTo>
                  <a:lnTo>
                    <a:pt x="0" y="0"/>
                  </a:lnTo>
                  <a:close/>
                </a:path>
              </a:pathLst>
            </a:custGeom>
            <a:blipFill>
              <a:blip r:embed="rId3"/>
              <a:stretch>
                <a:fillRect l="-7317" t="0" r="-7329" b="-1"/>
              </a:stretch>
            </a:blipFill>
          </p:spPr>
        </p:sp>
      </p:grpSp>
      <p:sp>
        <p:nvSpPr>
          <p:cNvPr name="TextBox 6" id="6"/>
          <p:cNvSpPr txBox="true"/>
          <p:nvPr/>
        </p:nvSpPr>
        <p:spPr>
          <a:xfrm rot="0">
            <a:off x="5482800" y="5349600"/>
            <a:ext cx="11151360" cy="2914650"/>
          </a:xfrm>
          <a:prstGeom prst="rect">
            <a:avLst/>
          </a:prstGeom>
        </p:spPr>
        <p:txBody>
          <a:bodyPr anchor="t" rtlCol="false" tIns="0" lIns="0" bIns="0" rIns="0">
            <a:spAutoFit/>
          </a:bodyPr>
          <a:lstStyle/>
          <a:p>
            <a:pPr algn="r">
              <a:lnSpc>
                <a:spcPts val="3840"/>
              </a:lnSpc>
            </a:pPr>
            <a:r>
              <a:rPr lang="en-US" sz="3200" spc="-2">
                <a:solidFill>
                  <a:srgbClr val="FFFFFF"/>
                </a:solidFill>
                <a:latin typeface="Catamaran"/>
                <a:ea typeface="Catamaran"/>
                <a:cs typeface="Catamaran"/>
                <a:sym typeface="Catamaran"/>
              </a:rPr>
              <a:t>VI</a:t>
            </a:r>
            <a:r>
              <a:rPr lang="en-US" sz="3200" spc="-2">
                <a:solidFill>
                  <a:srgbClr val="FFFFFF"/>
                </a:solidFill>
                <a:latin typeface="Catamaran"/>
                <a:ea typeface="Catamaran"/>
                <a:cs typeface="Catamaran"/>
                <a:sym typeface="Catamaran"/>
              </a:rPr>
              <a:t>TON-HD is a high-resolution virtual try-on system designed to improve the realism and accuracy of clothing adaptation in digital fashion applications. Unlike earlier models that generate low-resolution images, VITON-HD synthesizes 1024×768 virtual try-on images, ensuring sharper details and better garment alignment.</a:t>
            </a:r>
          </a:p>
          <a:p>
            <a:pPr algn="r">
              <a:lnSpc>
                <a:spcPts val="3840"/>
              </a:lnSpc>
            </a:pPr>
          </a:p>
        </p:txBody>
      </p:sp>
      <p:grpSp>
        <p:nvGrpSpPr>
          <p:cNvPr name="Group 7" id="7"/>
          <p:cNvGrpSpPr/>
          <p:nvPr/>
        </p:nvGrpSpPr>
        <p:grpSpPr>
          <a:xfrm rot="0">
            <a:off x="10687680" y="1238400"/>
            <a:ext cx="6037920" cy="2512695"/>
            <a:chOff x="0" y="0"/>
            <a:chExt cx="8050560" cy="3350260"/>
          </a:xfrm>
        </p:grpSpPr>
        <p:sp>
          <p:nvSpPr>
            <p:cNvPr name="Freeform 8" id="8"/>
            <p:cNvSpPr/>
            <p:nvPr/>
          </p:nvSpPr>
          <p:spPr>
            <a:xfrm flipH="false" flipV="false" rot="0">
              <a:off x="0" y="0"/>
              <a:ext cx="8050561" cy="3350260"/>
            </a:xfrm>
            <a:custGeom>
              <a:avLst/>
              <a:gdLst/>
              <a:ahLst/>
              <a:cxnLst/>
              <a:rect r="r" b="b" t="t" l="l"/>
              <a:pathLst>
                <a:path h="3350260" w="8050561">
                  <a:moveTo>
                    <a:pt x="0" y="0"/>
                  </a:moveTo>
                  <a:lnTo>
                    <a:pt x="8050561" y="0"/>
                  </a:lnTo>
                  <a:lnTo>
                    <a:pt x="8050561" y="3350260"/>
                  </a:lnTo>
                  <a:lnTo>
                    <a:pt x="0" y="3350260"/>
                  </a:lnTo>
                  <a:close/>
                </a:path>
              </a:pathLst>
            </a:custGeom>
            <a:solidFill>
              <a:srgbClr val="000000">
                <a:alpha val="0"/>
              </a:srgbClr>
            </a:solidFill>
          </p:spPr>
        </p:sp>
        <p:sp>
          <p:nvSpPr>
            <p:cNvPr name="TextBox 9" id="9"/>
            <p:cNvSpPr txBox="true"/>
            <p:nvPr/>
          </p:nvSpPr>
          <p:spPr>
            <a:xfrm>
              <a:off x="0" y="0"/>
              <a:ext cx="8050560" cy="3350260"/>
            </a:xfrm>
            <a:prstGeom prst="rect">
              <a:avLst/>
            </a:prstGeom>
          </p:spPr>
          <p:txBody>
            <a:bodyPr anchor="b" rtlCol="false" tIns="0" lIns="0" bIns="0" rIns="0"/>
            <a:lstStyle/>
            <a:p>
              <a:pPr algn="r">
                <a:lnSpc>
                  <a:spcPts val="11999"/>
                </a:lnSpc>
              </a:pPr>
              <a:r>
                <a:rPr lang="en-US" b="true" sz="9999" spc="-2">
                  <a:solidFill>
                    <a:srgbClr val="FFFFFF"/>
                  </a:solidFill>
                  <a:latin typeface="Bai Jamjuree Bold"/>
                  <a:ea typeface="Bai Jamjuree Bold"/>
                  <a:cs typeface="Bai Jamjuree Bold"/>
                  <a:sym typeface="Bai Jamjuree Bold"/>
                </a:rPr>
                <a:t>VTON-HD</a:t>
              </a:r>
            </a:p>
          </p:txBody>
        </p:sp>
      </p:grpSp>
    </p:spTree>
  </p:cSld>
  <p:clrMapOvr>
    <a:masterClrMapping/>
  </p:clrMapOvr>
  <p:transition spd="fast">
    <p:fade/>
  </p:transition>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16100A"/>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137680" y="-5210640"/>
            <a:ext cx="24118560" cy="24564240"/>
            <a:chOff x="0" y="0"/>
            <a:chExt cx="32158080" cy="32752320"/>
          </a:xfrm>
        </p:grpSpPr>
        <p:sp>
          <p:nvSpPr>
            <p:cNvPr name="Freeform 3" id="3"/>
            <p:cNvSpPr/>
            <p:nvPr/>
          </p:nvSpPr>
          <p:spPr>
            <a:xfrm flipH="false" flipV="false" rot="0">
              <a:off x="0" y="0"/>
              <a:ext cx="32158050" cy="32752283"/>
            </a:xfrm>
            <a:custGeom>
              <a:avLst/>
              <a:gdLst/>
              <a:ahLst/>
              <a:cxnLst/>
              <a:rect r="r" b="b" t="t" l="l"/>
              <a:pathLst>
                <a:path h="32752283" w="32158050">
                  <a:moveTo>
                    <a:pt x="0" y="0"/>
                  </a:moveTo>
                  <a:lnTo>
                    <a:pt x="32158050" y="0"/>
                  </a:lnTo>
                  <a:lnTo>
                    <a:pt x="32158050" y="32752283"/>
                  </a:lnTo>
                  <a:lnTo>
                    <a:pt x="0" y="32752283"/>
                  </a:lnTo>
                  <a:lnTo>
                    <a:pt x="0" y="0"/>
                  </a:lnTo>
                  <a:close/>
                </a:path>
              </a:pathLst>
            </a:custGeom>
            <a:blipFill>
              <a:blip r:embed="rId2"/>
              <a:stretch>
                <a:fillRect l="0" t="-3058" r="-3" b="4869"/>
              </a:stretch>
            </a:blipFill>
          </p:spPr>
        </p:sp>
      </p:grpSp>
      <p:grpSp>
        <p:nvGrpSpPr>
          <p:cNvPr name="Group 4" id="4"/>
          <p:cNvGrpSpPr>
            <a:grpSpLocks noChangeAspect="true"/>
          </p:cNvGrpSpPr>
          <p:nvPr/>
        </p:nvGrpSpPr>
        <p:grpSpPr>
          <a:xfrm rot="0">
            <a:off x="-6939360" y="3545280"/>
            <a:ext cx="17627040" cy="11702880"/>
            <a:chOff x="0" y="0"/>
            <a:chExt cx="23502720" cy="15603840"/>
          </a:xfrm>
        </p:grpSpPr>
        <p:sp>
          <p:nvSpPr>
            <p:cNvPr name="Freeform 5" id="5"/>
            <p:cNvSpPr/>
            <p:nvPr/>
          </p:nvSpPr>
          <p:spPr>
            <a:xfrm flipH="false" flipV="false" rot="0">
              <a:off x="0" y="0"/>
              <a:ext cx="23502747" cy="15603855"/>
            </a:xfrm>
            <a:custGeom>
              <a:avLst/>
              <a:gdLst/>
              <a:ahLst/>
              <a:cxnLst/>
              <a:rect r="r" b="b" t="t" l="l"/>
              <a:pathLst>
                <a:path h="15603855" w="23502747">
                  <a:moveTo>
                    <a:pt x="0" y="0"/>
                  </a:moveTo>
                  <a:lnTo>
                    <a:pt x="23502747" y="0"/>
                  </a:lnTo>
                  <a:lnTo>
                    <a:pt x="23502747" y="15603855"/>
                  </a:lnTo>
                  <a:lnTo>
                    <a:pt x="0" y="15603855"/>
                  </a:lnTo>
                  <a:lnTo>
                    <a:pt x="0" y="0"/>
                  </a:lnTo>
                  <a:close/>
                </a:path>
              </a:pathLst>
            </a:custGeom>
            <a:blipFill>
              <a:blip r:embed="rId3"/>
              <a:stretch>
                <a:fillRect l="-7317" t="0" r="-7329" b="-1"/>
              </a:stretch>
            </a:blipFill>
          </p:spPr>
        </p:sp>
      </p:grpSp>
      <p:grpSp>
        <p:nvGrpSpPr>
          <p:cNvPr name="Group 6" id="6"/>
          <p:cNvGrpSpPr/>
          <p:nvPr/>
        </p:nvGrpSpPr>
        <p:grpSpPr>
          <a:xfrm rot="0">
            <a:off x="2895840" y="1238400"/>
            <a:ext cx="13829760" cy="2512695"/>
            <a:chOff x="0" y="0"/>
            <a:chExt cx="18439680" cy="3350260"/>
          </a:xfrm>
        </p:grpSpPr>
        <p:sp>
          <p:nvSpPr>
            <p:cNvPr name="Freeform 7" id="7"/>
            <p:cNvSpPr/>
            <p:nvPr/>
          </p:nvSpPr>
          <p:spPr>
            <a:xfrm flipH="false" flipV="false" rot="0">
              <a:off x="0" y="0"/>
              <a:ext cx="18439681" cy="3350260"/>
            </a:xfrm>
            <a:custGeom>
              <a:avLst/>
              <a:gdLst/>
              <a:ahLst/>
              <a:cxnLst/>
              <a:rect r="r" b="b" t="t" l="l"/>
              <a:pathLst>
                <a:path h="3350260" w="18439681">
                  <a:moveTo>
                    <a:pt x="0" y="0"/>
                  </a:moveTo>
                  <a:lnTo>
                    <a:pt x="18439681" y="0"/>
                  </a:lnTo>
                  <a:lnTo>
                    <a:pt x="18439681" y="3350260"/>
                  </a:lnTo>
                  <a:lnTo>
                    <a:pt x="0" y="3350260"/>
                  </a:lnTo>
                  <a:close/>
                </a:path>
              </a:pathLst>
            </a:custGeom>
            <a:solidFill>
              <a:srgbClr val="000000">
                <a:alpha val="0"/>
              </a:srgbClr>
            </a:solidFill>
          </p:spPr>
        </p:sp>
        <p:sp>
          <p:nvSpPr>
            <p:cNvPr name="TextBox 8" id="8"/>
            <p:cNvSpPr txBox="true"/>
            <p:nvPr/>
          </p:nvSpPr>
          <p:spPr>
            <a:xfrm>
              <a:off x="0" y="0"/>
              <a:ext cx="18439680" cy="3350260"/>
            </a:xfrm>
            <a:prstGeom prst="rect">
              <a:avLst/>
            </a:prstGeom>
          </p:spPr>
          <p:txBody>
            <a:bodyPr anchor="b" rtlCol="false" tIns="0" lIns="0" bIns="0" rIns="0"/>
            <a:lstStyle/>
            <a:p>
              <a:pPr algn="r">
                <a:lnSpc>
                  <a:spcPts val="11999"/>
                </a:lnSpc>
              </a:pPr>
              <a:r>
                <a:rPr lang="en-US" b="true" sz="9999" spc="-2">
                  <a:solidFill>
                    <a:srgbClr val="FFFFFF"/>
                  </a:solidFill>
                  <a:latin typeface="Bai Jamjuree Bold"/>
                  <a:ea typeface="Bai Jamjuree Bold"/>
                  <a:cs typeface="Bai Jamjuree Bold"/>
                  <a:sym typeface="Bai Jamjuree Bold"/>
                </a:rPr>
                <a:t>VTON-HD</a:t>
              </a:r>
            </a:p>
          </p:txBody>
        </p:sp>
      </p:grpSp>
      <p:sp>
        <p:nvSpPr>
          <p:cNvPr name="Freeform 9" id="9"/>
          <p:cNvSpPr/>
          <p:nvPr/>
        </p:nvSpPr>
        <p:spPr>
          <a:xfrm flipH="false" flipV="false" rot="0">
            <a:off x="2895840" y="3628080"/>
            <a:ext cx="14363460" cy="5630220"/>
          </a:xfrm>
          <a:custGeom>
            <a:avLst/>
            <a:gdLst/>
            <a:ahLst/>
            <a:cxnLst/>
            <a:rect r="r" b="b" t="t" l="l"/>
            <a:pathLst>
              <a:path h="5630220" w="14363460">
                <a:moveTo>
                  <a:pt x="0" y="0"/>
                </a:moveTo>
                <a:lnTo>
                  <a:pt x="14363460" y="0"/>
                </a:lnTo>
                <a:lnTo>
                  <a:pt x="14363460" y="5630220"/>
                </a:lnTo>
                <a:lnTo>
                  <a:pt x="0" y="5630220"/>
                </a:lnTo>
                <a:lnTo>
                  <a:pt x="0" y="0"/>
                </a:lnTo>
                <a:close/>
              </a:path>
            </a:pathLst>
          </a:custGeom>
          <a:blipFill>
            <a:blip r:embed="rId4"/>
            <a:stretch>
              <a:fillRect l="0" t="0" r="0" b="0"/>
            </a:stretch>
          </a:blipFill>
        </p:spPr>
      </p:sp>
    </p:spTree>
  </p:cSld>
  <p:clrMapOvr>
    <a:masterClrMapping/>
  </p:clrMapOvr>
  <p:transition spd="fast">
    <p:fade/>
  </p:transition>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16100A"/>
        </a:solidFill>
      </p:bgPr>
    </p:bg>
    <p:spTree>
      <p:nvGrpSpPr>
        <p:cNvPr id="1" name=""/>
        <p:cNvGrpSpPr/>
        <p:nvPr/>
      </p:nvGrpSpPr>
      <p:grpSpPr>
        <a:xfrm>
          <a:off x="0" y="0"/>
          <a:ext cx="0" cy="0"/>
          <a:chOff x="0" y="0"/>
          <a:chExt cx="0" cy="0"/>
        </a:xfrm>
      </p:grpSpPr>
      <p:sp>
        <p:nvSpPr>
          <p:cNvPr name="Freeform 2" id="2"/>
          <p:cNvSpPr/>
          <p:nvPr/>
        </p:nvSpPr>
        <p:spPr>
          <a:xfrm flipH="false" flipV="false" rot="0">
            <a:off x="1330005" y="3337973"/>
            <a:ext cx="4079945" cy="5248134"/>
          </a:xfrm>
          <a:custGeom>
            <a:avLst/>
            <a:gdLst/>
            <a:ahLst/>
            <a:cxnLst/>
            <a:rect r="r" b="b" t="t" l="l"/>
            <a:pathLst>
              <a:path h="5248134" w="4079945">
                <a:moveTo>
                  <a:pt x="0" y="0"/>
                </a:moveTo>
                <a:lnTo>
                  <a:pt x="4079945" y="0"/>
                </a:lnTo>
                <a:lnTo>
                  <a:pt x="4079945" y="5248134"/>
                </a:lnTo>
                <a:lnTo>
                  <a:pt x="0" y="5248134"/>
                </a:lnTo>
                <a:lnTo>
                  <a:pt x="0" y="0"/>
                </a:lnTo>
                <a:close/>
              </a:path>
            </a:pathLst>
          </a:custGeom>
          <a:blipFill>
            <a:blip r:embed="rId2"/>
            <a:stretch>
              <a:fillRect l="0" t="0" r="0" b="0"/>
            </a:stretch>
          </a:blipFill>
        </p:spPr>
      </p:sp>
      <p:sp>
        <p:nvSpPr>
          <p:cNvPr name="Freeform 3" id="3"/>
          <p:cNvSpPr/>
          <p:nvPr/>
        </p:nvSpPr>
        <p:spPr>
          <a:xfrm flipH="false" flipV="false" rot="0">
            <a:off x="6511981" y="3326909"/>
            <a:ext cx="4069412" cy="5259197"/>
          </a:xfrm>
          <a:custGeom>
            <a:avLst/>
            <a:gdLst/>
            <a:ahLst/>
            <a:cxnLst/>
            <a:rect r="r" b="b" t="t" l="l"/>
            <a:pathLst>
              <a:path h="5259197" w="4069412">
                <a:moveTo>
                  <a:pt x="0" y="0"/>
                </a:moveTo>
                <a:lnTo>
                  <a:pt x="4069412" y="0"/>
                </a:lnTo>
                <a:lnTo>
                  <a:pt x="4069412" y="5259198"/>
                </a:lnTo>
                <a:lnTo>
                  <a:pt x="0" y="5259198"/>
                </a:lnTo>
                <a:lnTo>
                  <a:pt x="0" y="0"/>
                </a:lnTo>
                <a:close/>
              </a:path>
            </a:pathLst>
          </a:custGeom>
          <a:blipFill>
            <a:blip r:embed="rId3"/>
            <a:stretch>
              <a:fillRect l="0" t="0" r="0" b="0"/>
            </a:stretch>
          </a:blipFill>
        </p:spPr>
      </p:sp>
      <p:sp>
        <p:nvSpPr>
          <p:cNvPr name="Freeform 4" id="4"/>
          <p:cNvSpPr/>
          <p:nvPr/>
        </p:nvSpPr>
        <p:spPr>
          <a:xfrm flipH="false" flipV="false" rot="0">
            <a:off x="11920800" y="3259993"/>
            <a:ext cx="3988191" cy="5283932"/>
          </a:xfrm>
          <a:custGeom>
            <a:avLst/>
            <a:gdLst/>
            <a:ahLst/>
            <a:cxnLst/>
            <a:rect r="r" b="b" t="t" l="l"/>
            <a:pathLst>
              <a:path h="5283932" w="3988191">
                <a:moveTo>
                  <a:pt x="0" y="0"/>
                </a:moveTo>
                <a:lnTo>
                  <a:pt x="3988190" y="0"/>
                </a:lnTo>
                <a:lnTo>
                  <a:pt x="3988190" y="5283932"/>
                </a:lnTo>
                <a:lnTo>
                  <a:pt x="0" y="5283932"/>
                </a:lnTo>
                <a:lnTo>
                  <a:pt x="0" y="0"/>
                </a:lnTo>
                <a:close/>
              </a:path>
            </a:pathLst>
          </a:custGeom>
          <a:blipFill>
            <a:blip r:embed="rId4"/>
            <a:stretch>
              <a:fillRect l="0" t="0" r="0" b="0"/>
            </a:stretch>
          </a:blipFill>
        </p:spPr>
      </p:sp>
      <p:sp>
        <p:nvSpPr>
          <p:cNvPr name="TextBox 5" id="5"/>
          <p:cNvSpPr txBox="true"/>
          <p:nvPr/>
        </p:nvSpPr>
        <p:spPr>
          <a:xfrm rot="0">
            <a:off x="3209235" y="633412"/>
            <a:ext cx="10674905" cy="771525"/>
          </a:xfrm>
          <a:prstGeom prst="rect">
            <a:avLst/>
          </a:prstGeom>
        </p:spPr>
        <p:txBody>
          <a:bodyPr anchor="t" rtlCol="false" tIns="0" lIns="0" bIns="0" rIns="0">
            <a:spAutoFit/>
          </a:bodyPr>
          <a:lstStyle/>
          <a:p>
            <a:pPr algn="ctr">
              <a:lnSpc>
                <a:spcPts val="6120"/>
              </a:lnSpc>
              <a:spcBef>
                <a:spcPct val="0"/>
              </a:spcBef>
            </a:pPr>
            <a:r>
              <a:rPr lang="en-US" b="true" sz="5100" spc="-1">
                <a:solidFill>
                  <a:srgbClr val="FFFFFF"/>
                </a:solidFill>
                <a:latin typeface="Bai Jamjuree Bold"/>
                <a:ea typeface="Bai Jamjuree Bold"/>
                <a:cs typeface="Bai Jamjuree Bold"/>
                <a:sym typeface="Bai Jamjuree Bold"/>
              </a:rPr>
              <a:t>Fine-Tuning - Virtual Try-On Model</a:t>
            </a:r>
          </a:p>
        </p:txBody>
      </p:sp>
      <p:sp>
        <p:nvSpPr>
          <p:cNvPr name="TextBox 6" id="6"/>
          <p:cNvSpPr txBox="true"/>
          <p:nvPr/>
        </p:nvSpPr>
        <p:spPr>
          <a:xfrm rot="0">
            <a:off x="5172575" y="1744137"/>
            <a:ext cx="6748225" cy="1009650"/>
          </a:xfrm>
          <a:prstGeom prst="rect">
            <a:avLst/>
          </a:prstGeom>
        </p:spPr>
        <p:txBody>
          <a:bodyPr anchor="t" rtlCol="false" tIns="0" lIns="0" bIns="0" rIns="0">
            <a:spAutoFit/>
          </a:bodyPr>
          <a:lstStyle/>
          <a:p>
            <a:pPr algn="ctr">
              <a:lnSpc>
                <a:spcPts val="7920"/>
              </a:lnSpc>
              <a:spcBef>
                <a:spcPct val="0"/>
              </a:spcBef>
            </a:pPr>
            <a:r>
              <a:rPr lang="en-US" b="true" sz="6600">
                <a:solidFill>
                  <a:srgbClr val="FFFFFF"/>
                </a:solidFill>
                <a:latin typeface="Bai Jamjuree Bold"/>
                <a:ea typeface="Bai Jamjuree Bold"/>
                <a:cs typeface="Bai Jamjuree Bold"/>
                <a:sym typeface="Bai Jamjuree Bold"/>
              </a:rPr>
              <a:t>O</a:t>
            </a:r>
            <a:r>
              <a:rPr lang="en-US" b="true" sz="6600">
                <a:solidFill>
                  <a:srgbClr val="FFFFFF"/>
                </a:solidFill>
                <a:latin typeface="Bai Jamjuree Bold"/>
                <a:ea typeface="Bai Jamjuree Bold"/>
                <a:cs typeface="Bai Jamjuree Bold"/>
                <a:sym typeface="Bai Jamjuree Bold"/>
              </a:rPr>
              <a:t>ur Contribution</a:t>
            </a:r>
          </a:p>
        </p:txBody>
      </p:sp>
      <p:sp>
        <p:nvSpPr>
          <p:cNvPr name="TextBox 7" id="7"/>
          <p:cNvSpPr txBox="true"/>
          <p:nvPr/>
        </p:nvSpPr>
        <p:spPr>
          <a:xfrm rot="0">
            <a:off x="-209214" y="8576582"/>
            <a:ext cx="7456837" cy="723900"/>
          </a:xfrm>
          <a:prstGeom prst="rect">
            <a:avLst/>
          </a:prstGeom>
        </p:spPr>
        <p:txBody>
          <a:bodyPr anchor="t" rtlCol="false" tIns="0" lIns="0" bIns="0" rIns="0">
            <a:spAutoFit/>
          </a:bodyPr>
          <a:lstStyle/>
          <a:p>
            <a:pPr algn="ctr">
              <a:lnSpc>
                <a:spcPts val="5640"/>
              </a:lnSpc>
              <a:spcBef>
                <a:spcPct val="0"/>
              </a:spcBef>
            </a:pPr>
            <a:r>
              <a:rPr lang="en-US" b="true" sz="4700" spc="0">
                <a:solidFill>
                  <a:srgbClr val="FFFFFF"/>
                </a:solidFill>
                <a:latin typeface="Bai Jamjuree Bold"/>
                <a:ea typeface="Bai Jamjuree Bold"/>
                <a:cs typeface="Bai Jamjuree Bold"/>
                <a:sym typeface="Bai Jamjuree Bold"/>
              </a:rPr>
              <a:t>Upper body </a:t>
            </a:r>
          </a:p>
        </p:txBody>
      </p:sp>
      <p:sp>
        <p:nvSpPr>
          <p:cNvPr name="TextBox 8" id="8"/>
          <p:cNvSpPr txBox="true"/>
          <p:nvPr/>
        </p:nvSpPr>
        <p:spPr>
          <a:xfrm rot="0">
            <a:off x="4818269" y="8534400"/>
            <a:ext cx="7456837" cy="723900"/>
          </a:xfrm>
          <a:prstGeom prst="rect">
            <a:avLst/>
          </a:prstGeom>
        </p:spPr>
        <p:txBody>
          <a:bodyPr anchor="t" rtlCol="false" tIns="0" lIns="0" bIns="0" rIns="0">
            <a:spAutoFit/>
          </a:bodyPr>
          <a:lstStyle/>
          <a:p>
            <a:pPr algn="ctr">
              <a:lnSpc>
                <a:spcPts val="5640"/>
              </a:lnSpc>
              <a:spcBef>
                <a:spcPct val="0"/>
              </a:spcBef>
            </a:pPr>
            <a:r>
              <a:rPr lang="en-US" b="true" sz="4700" spc="0">
                <a:solidFill>
                  <a:srgbClr val="FFFFFF"/>
                </a:solidFill>
                <a:latin typeface="Bai Jamjuree Bold"/>
                <a:ea typeface="Bai Jamjuree Bold"/>
                <a:cs typeface="Bai Jamjuree Bold"/>
                <a:sym typeface="Bai Jamjuree Bold"/>
              </a:rPr>
              <a:t>Dresses</a:t>
            </a:r>
          </a:p>
        </p:txBody>
      </p:sp>
      <p:sp>
        <p:nvSpPr>
          <p:cNvPr name="TextBox 9" id="9"/>
          <p:cNvSpPr txBox="true"/>
          <p:nvPr/>
        </p:nvSpPr>
        <p:spPr>
          <a:xfrm rot="0">
            <a:off x="10022986" y="8576582"/>
            <a:ext cx="7456837" cy="723900"/>
          </a:xfrm>
          <a:prstGeom prst="rect">
            <a:avLst/>
          </a:prstGeom>
        </p:spPr>
        <p:txBody>
          <a:bodyPr anchor="t" rtlCol="false" tIns="0" lIns="0" bIns="0" rIns="0">
            <a:spAutoFit/>
          </a:bodyPr>
          <a:lstStyle/>
          <a:p>
            <a:pPr algn="ctr">
              <a:lnSpc>
                <a:spcPts val="5640"/>
              </a:lnSpc>
              <a:spcBef>
                <a:spcPct val="0"/>
              </a:spcBef>
            </a:pPr>
            <a:r>
              <a:rPr lang="en-US" b="true" sz="4700" spc="0">
                <a:solidFill>
                  <a:srgbClr val="FFFFFF"/>
                </a:solidFill>
                <a:latin typeface="Bai Jamjuree Bold"/>
                <a:ea typeface="Bai Jamjuree Bold"/>
                <a:cs typeface="Bai Jamjuree Bold"/>
                <a:sym typeface="Bai Jamjuree Bold"/>
              </a:rPr>
              <a:t>     Lower body</a:t>
            </a:r>
          </a:p>
        </p:txBody>
      </p:sp>
      <p:grpSp>
        <p:nvGrpSpPr>
          <p:cNvPr name="Group 10" id="10"/>
          <p:cNvGrpSpPr>
            <a:grpSpLocks noChangeAspect="true"/>
          </p:cNvGrpSpPr>
          <p:nvPr/>
        </p:nvGrpSpPr>
        <p:grpSpPr>
          <a:xfrm rot="0">
            <a:off x="-9080353" y="4872641"/>
            <a:ext cx="17627040" cy="11702880"/>
            <a:chOff x="0" y="0"/>
            <a:chExt cx="23502720" cy="15603840"/>
          </a:xfrm>
        </p:grpSpPr>
        <p:sp>
          <p:nvSpPr>
            <p:cNvPr name="Freeform 11" id="11"/>
            <p:cNvSpPr/>
            <p:nvPr/>
          </p:nvSpPr>
          <p:spPr>
            <a:xfrm flipH="false" flipV="false" rot="0">
              <a:off x="0" y="0"/>
              <a:ext cx="23502747" cy="15603855"/>
            </a:xfrm>
            <a:custGeom>
              <a:avLst/>
              <a:gdLst/>
              <a:ahLst/>
              <a:cxnLst/>
              <a:rect r="r" b="b" t="t" l="l"/>
              <a:pathLst>
                <a:path h="15603855" w="23502747">
                  <a:moveTo>
                    <a:pt x="0" y="0"/>
                  </a:moveTo>
                  <a:lnTo>
                    <a:pt x="23502747" y="0"/>
                  </a:lnTo>
                  <a:lnTo>
                    <a:pt x="23502747" y="15603855"/>
                  </a:lnTo>
                  <a:lnTo>
                    <a:pt x="0" y="15603855"/>
                  </a:lnTo>
                  <a:lnTo>
                    <a:pt x="0" y="0"/>
                  </a:lnTo>
                  <a:close/>
                </a:path>
              </a:pathLst>
            </a:custGeom>
            <a:blipFill>
              <a:blip r:embed="rId5"/>
              <a:stretch>
                <a:fillRect l="-7317" t="0" r="-7329" b="-1"/>
              </a:stretch>
            </a:blipFill>
          </p:spPr>
        </p:sp>
      </p:grpSp>
      <p:grpSp>
        <p:nvGrpSpPr>
          <p:cNvPr name="Group 12" id="12"/>
          <p:cNvGrpSpPr>
            <a:grpSpLocks noChangeAspect="true"/>
          </p:cNvGrpSpPr>
          <p:nvPr/>
        </p:nvGrpSpPr>
        <p:grpSpPr>
          <a:xfrm rot="0">
            <a:off x="6017734" y="-12282120"/>
            <a:ext cx="24118560" cy="24564240"/>
            <a:chOff x="0" y="0"/>
            <a:chExt cx="32158080" cy="32752320"/>
          </a:xfrm>
        </p:grpSpPr>
        <p:sp>
          <p:nvSpPr>
            <p:cNvPr name="Freeform 13" id="13"/>
            <p:cNvSpPr/>
            <p:nvPr/>
          </p:nvSpPr>
          <p:spPr>
            <a:xfrm flipH="false" flipV="false" rot="0">
              <a:off x="0" y="0"/>
              <a:ext cx="32158050" cy="32752283"/>
            </a:xfrm>
            <a:custGeom>
              <a:avLst/>
              <a:gdLst/>
              <a:ahLst/>
              <a:cxnLst/>
              <a:rect r="r" b="b" t="t" l="l"/>
              <a:pathLst>
                <a:path h="32752283" w="32158050">
                  <a:moveTo>
                    <a:pt x="0" y="0"/>
                  </a:moveTo>
                  <a:lnTo>
                    <a:pt x="32158050" y="0"/>
                  </a:lnTo>
                  <a:lnTo>
                    <a:pt x="32158050" y="32752283"/>
                  </a:lnTo>
                  <a:lnTo>
                    <a:pt x="0" y="32752283"/>
                  </a:lnTo>
                  <a:lnTo>
                    <a:pt x="0" y="0"/>
                  </a:lnTo>
                  <a:close/>
                </a:path>
              </a:pathLst>
            </a:custGeom>
            <a:blipFill>
              <a:blip r:embed="rId6"/>
              <a:stretch>
                <a:fillRect l="0" t="-3058" r="-3" b="4869"/>
              </a:stretch>
            </a:blipFill>
          </p:spPr>
        </p:sp>
      </p:gr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6100A"/>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137680" y="-5388126"/>
            <a:ext cx="24118560" cy="24564240"/>
            <a:chOff x="0" y="0"/>
            <a:chExt cx="32158080" cy="32752320"/>
          </a:xfrm>
        </p:grpSpPr>
        <p:sp>
          <p:nvSpPr>
            <p:cNvPr name="Freeform 3" id="3"/>
            <p:cNvSpPr/>
            <p:nvPr/>
          </p:nvSpPr>
          <p:spPr>
            <a:xfrm flipH="false" flipV="false" rot="0">
              <a:off x="0" y="0"/>
              <a:ext cx="32158050" cy="32752283"/>
            </a:xfrm>
            <a:custGeom>
              <a:avLst/>
              <a:gdLst/>
              <a:ahLst/>
              <a:cxnLst/>
              <a:rect r="r" b="b" t="t" l="l"/>
              <a:pathLst>
                <a:path h="32752283" w="32158050">
                  <a:moveTo>
                    <a:pt x="0" y="0"/>
                  </a:moveTo>
                  <a:lnTo>
                    <a:pt x="32158050" y="0"/>
                  </a:lnTo>
                  <a:lnTo>
                    <a:pt x="32158050" y="32752283"/>
                  </a:lnTo>
                  <a:lnTo>
                    <a:pt x="0" y="32752283"/>
                  </a:lnTo>
                  <a:lnTo>
                    <a:pt x="0" y="0"/>
                  </a:lnTo>
                  <a:close/>
                </a:path>
              </a:pathLst>
            </a:custGeom>
            <a:blipFill>
              <a:blip r:embed="rId2"/>
              <a:stretch>
                <a:fillRect l="0" t="-3058" r="-3" b="4869"/>
              </a:stretch>
            </a:blipFill>
          </p:spPr>
        </p:sp>
      </p:grpSp>
      <p:grpSp>
        <p:nvGrpSpPr>
          <p:cNvPr name="Group 4" id="4"/>
          <p:cNvGrpSpPr>
            <a:grpSpLocks noChangeAspect="true"/>
          </p:cNvGrpSpPr>
          <p:nvPr/>
        </p:nvGrpSpPr>
        <p:grpSpPr>
          <a:xfrm rot="0">
            <a:off x="-9117545" y="789286"/>
            <a:ext cx="9462328" cy="6282194"/>
            <a:chOff x="0" y="0"/>
            <a:chExt cx="23502720" cy="15603840"/>
          </a:xfrm>
        </p:grpSpPr>
        <p:sp>
          <p:nvSpPr>
            <p:cNvPr name="Freeform 5" id="5"/>
            <p:cNvSpPr/>
            <p:nvPr/>
          </p:nvSpPr>
          <p:spPr>
            <a:xfrm flipH="false" flipV="false" rot="0">
              <a:off x="0" y="0"/>
              <a:ext cx="23502747" cy="15603855"/>
            </a:xfrm>
            <a:custGeom>
              <a:avLst/>
              <a:gdLst/>
              <a:ahLst/>
              <a:cxnLst/>
              <a:rect r="r" b="b" t="t" l="l"/>
              <a:pathLst>
                <a:path h="15603855" w="23502747">
                  <a:moveTo>
                    <a:pt x="0" y="0"/>
                  </a:moveTo>
                  <a:lnTo>
                    <a:pt x="23502747" y="0"/>
                  </a:lnTo>
                  <a:lnTo>
                    <a:pt x="23502747" y="15603855"/>
                  </a:lnTo>
                  <a:lnTo>
                    <a:pt x="0" y="15603855"/>
                  </a:lnTo>
                  <a:lnTo>
                    <a:pt x="0" y="0"/>
                  </a:lnTo>
                  <a:close/>
                </a:path>
              </a:pathLst>
            </a:custGeom>
            <a:blipFill>
              <a:blip r:embed="rId3"/>
              <a:stretch>
                <a:fillRect l="-7317" t="0" r="-7329" b="-1"/>
              </a:stretch>
            </a:blipFill>
          </p:spPr>
        </p:sp>
      </p:grpSp>
      <p:grpSp>
        <p:nvGrpSpPr>
          <p:cNvPr name="Group 6" id="6"/>
          <p:cNvGrpSpPr/>
          <p:nvPr/>
        </p:nvGrpSpPr>
        <p:grpSpPr>
          <a:xfrm rot="0">
            <a:off x="921600" y="741439"/>
            <a:ext cx="9394794" cy="3188944"/>
            <a:chOff x="0" y="0"/>
            <a:chExt cx="15702686" cy="5330078"/>
          </a:xfrm>
        </p:grpSpPr>
        <p:sp>
          <p:nvSpPr>
            <p:cNvPr name="Freeform 7" id="7"/>
            <p:cNvSpPr/>
            <p:nvPr/>
          </p:nvSpPr>
          <p:spPr>
            <a:xfrm flipH="false" flipV="false" rot="0">
              <a:off x="0" y="0"/>
              <a:ext cx="15702686" cy="5330078"/>
            </a:xfrm>
            <a:custGeom>
              <a:avLst/>
              <a:gdLst/>
              <a:ahLst/>
              <a:cxnLst/>
              <a:rect r="r" b="b" t="t" l="l"/>
              <a:pathLst>
                <a:path h="5330078" w="15702686">
                  <a:moveTo>
                    <a:pt x="0" y="0"/>
                  </a:moveTo>
                  <a:lnTo>
                    <a:pt x="15702686" y="0"/>
                  </a:lnTo>
                  <a:lnTo>
                    <a:pt x="15702686" y="5330078"/>
                  </a:lnTo>
                  <a:lnTo>
                    <a:pt x="0" y="5330078"/>
                  </a:lnTo>
                  <a:close/>
                </a:path>
              </a:pathLst>
            </a:custGeom>
            <a:solidFill>
              <a:srgbClr val="000000">
                <a:alpha val="0"/>
              </a:srgbClr>
            </a:solidFill>
          </p:spPr>
        </p:sp>
        <p:sp>
          <p:nvSpPr>
            <p:cNvPr name="TextBox 8" id="8"/>
            <p:cNvSpPr txBox="true"/>
            <p:nvPr/>
          </p:nvSpPr>
          <p:spPr>
            <a:xfrm>
              <a:off x="0" y="-152400"/>
              <a:ext cx="15702686" cy="5482478"/>
            </a:xfrm>
            <a:prstGeom prst="rect">
              <a:avLst/>
            </a:prstGeom>
          </p:spPr>
          <p:txBody>
            <a:bodyPr anchor="b" rtlCol="false" tIns="0" lIns="0" bIns="0" rIns="0"/>
            <a:lstStyle/>
            <a:p>
              <a:pPr algn="just">
                <a:lnSpc>
                  <a:spcPts val="9480"/>
                </a:lnSpc>
              </a:pPr>
              <a:r>
                <a:rPr lang="en-US" sz="7900" b="true">
                  <a:solidFill>
                    <a:srgbClr val="FFFFFF"/>
                  </a:solidFill>
                  <a:latin typeface="Arial Bold"/>
                  <a:ea typeface="Arial Bold"/>
                  <a:cs typeface="Arial Bold"/>
                  <a:sym typeface="Arial Bold"/>
                </a:rPr>
                <a:t>Frontend Interface</a:t>
              </a:r>
            </a:p>
            <a:p>
              <a:pPr algn="just">
                <a:lnSpc>
                  <a:spcPts val="9480"/>
                </a:lnSpc>
              </a:pPr>
            </a:p>
          </p:txBody>
        </p:sp>
      </p:grpSp>
      <p:sp>
        <p:nvSpPr>
          <p:cNvPr name="TextBox 9" id="9"/>
          <p:cNvSpPr txBox="true"/>
          <p:nvPr/>
        </p:nvSpPr>
        <p:spPr>
          <a:xfrm rot="0">
            <a:off x="1028700" y="3350798"/>
            <a:ext cx="16424396" cy="4063866"/>
          </a:xfrm>
          <a:prstGeom prst="rect">
            <a:avLst/>
          </a:prstGeom>
        </p:spPr>
        <p:txBody>
          <a:bodyPr anchor="t" rtlCol="false" tIns="0" lIns="0" bIns="0" rIns="0">
            <a:spAutoFit/>
          </a:bodyPr>
          <a:lstStyle/>
          <a:p>
            <a:pPr algn="ctr" marL="999673" indent="-499837" lvl="1">
              <a:lnSpc>
                <a:spcPts val="6482"/>
              </a:lnSpc>
              <a:spcBef>
                <a:spcPct val="0"/>
              </a:spcBef>
              <a:buFont typeface="Arial"/>
              <a:buChar char="•"/>
            </a:pPr>
            <a:r>
              <a:rPr lang="en-US" b="true" sz="4630">
                <a:solidFill>
                  <a:srgbClr val="FFFFFF"/>
                </a:solidFill>
                <a:latin typeface="Canva Sans Bold"/>
                <a:ea typeface="Canva Sans Bold"/>
                <a:cs typeface="Canva Sans Bold"/>
                <a:sym typeface="Canva Sans Bold"/>
              </a:rPr>
              <a:t>A </a:t>
            </a:r>
            <a:r>
              <a:rPr lang="en-US" b="true" sz="4630">
                <a:solidFill>
                  <a:srgbClr val="FFFFFF"/>
                </a:solidFill>
                <a:latin typeface="Canva Sans Bold"/>
                <a:ea typeface="Canva Sans Bold"/>
                <a:cs typeface="Canva Sans Bold"/>
                <a:sym typeface="Canva Sans Bold"/>
              </a:rPr>
              <a:t>user-friendly interface where customers can upload their photo and choose clothes from a catalog.</a:t>
            </a:r>
          </a:p>
          <a:p>
            <a:pPr algn="ctr">
              <a:lnSpc>
                <a:spcPts val="6482"/>
              </a:lnSpc>
              <a:spcBef>
                <a:spcPct val="0"/>
              </a:spcBef>
            </a:pPr>
          </a:p>
          <a:p>
            <a:pPr algn="ctr" marL="999673" indent="-499837" lvl="1">
              <a:lnSpc>
                <a:spcPts val="6482"/>
              </a:lnSpc>
              <a:spcBef>
                <a:spcPct val="0"/>
              </a:spcBef>
              <a:buFont typeface="Arial"/>
              <a:buChar char="•"/>
            </a:pPr>
            <a:r>
              <a:rPr lang="en-US" b="true" sz="4630">
                <a:solidFill>
                  <a:srgbClr val="FFFFFF"/>
                </a:solidFill>
                <a:latin typeface="Canva Sans Bold"/>
                <a:ea typeface="Canva Sans Bold"/>
                <a:cs typeface="Canva Sans Bold"/>
                <a:sym typeface="Canva Sans Bold"/>
              </a:rPr>
              <a:t>Displays the final try-on image in an interactive way.</a:t>
            </a:r>
          </a:p>
          <a:p>
            <a:pPr algn="l">
              <a:lnSpc>
                <a:spcPts val="6482"/>
              </a:lnSpc>
              <a:spcBef>
                <a:spcPct val="0"/>
              </a:spcBef>
            </a:pPr>
          </a:p>
        </p:txBody>
      </p:sp>
    </p:spTree>
  </p:cSld>
  <p:clrMapOvr>
    <a:masterClrMapping/>
  </p:clrMapOvr>
  <p:transition spd="fast">
    <p:cover dir="rd"/>
  </p:transition>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16100A"/>
        </a:solidFill>
      </p:bgPr>
    </p:bg>
    <p:spTree>
      <p:nvGrpSpPr>
        <p:cNvPr id="1" name=""/>
        <p:cNvGrpSpPr/>
        <p:nvPr/>
      </p:nvGrpSpPr>
      <p:grpSpPr>
        <a:xfrm>
          <a:off x="0" y="0"/>
          <a:ext cx="0" cy="0"/>
          <a:chOff x="0" y="0"/>
          <a:chExt cx="0" cy="0"/>
        </a:xfrm>
      </p:grpSpPr>
      <p:sp>
        <p:nvSpPr>
          <p:cNvPr name="TextBox 2" id="2"/>
          <p:cNvSpPr txBox="true"/>
          <p:nvPr/>
        </p:nvSpPr>
        <p:spPr>
          <a:xfrm rot="0">
            <a:off x="1100971" y="452438"/>
            <a:ext cx="16086059" cy="990600"/>
          </a:xfrm>
          <a:prstGeom prst="rect">
            <a:avLst/>
          </a:prstGeom>
        </p:spPr>
        <p:txBody>
          <a:bodyPr anchor="t" rtlCol="false" tIns="0" lIns="0" bIns="0" rIns="0">
            <a:spAutoFit/>
          </a:bodyPr>
          <a:lstStyle/>
          <a:p>
            <a:pPr algn="ctr">
              <a:lnSpc>
                <a:spcPts val="7800"/>
              </a:lnSpc>
              <a:spcBef>
                <a:spcPct val="0"/>
              </a:spcBef>
            </a:pPr>
            <a:r>
              <a:rPr lang="en-US" b="true" sz="6500" spc="-1">
                <a:solidFill>
                  <a:srgbClr val="FFFFFF"/>
                </a:solidFill>
                <a:latin typeface="Bai Jamjuree Bold"/>
                <a:ea typeface="Bai Jamjuree Bold"/>
                <a:cs typeface="Bai Jamjuree Bold"/>
                <a:sym typeface="Bai Jamjuree Bold"/>
              </a:rPr>
              <a:t>TryonNet (UNet) Architect</a:t>
            </a:r>
            <a:r>
              <a:rPr lang="en-US" b="true" sz="6500" spc="-1">
                <a:solidFill>
                  <a:srgbClr val="FFFFFF"/>
                </a:solidFill>
                <a:latin typeface="Bai Jamjuree Bold"/>
                <a:ea typeface="Bai Jamjuree Bold"/>
                <a:cs typeface="Bai Jamjuree Bold"/>
                <a:sym typeface="Bai Jamjuree Bold"/>
              </a:rPr>
              <a:t>ure &amp; Strategy</a:t>
            </a:r>
          </a:p>
        </p:txBody>
      </p:sp>
      <p:grpSp>
        <p:nvGrpSpPr>
          <p:cNvPr name="Group 3" id="3"/>
          <p:cNvGrpSpPr>
            <a:grpSpLocks noChangeAspect="true"/>
          </p:cNvGrpSpPr>
          <p:nvPr/>
        </p:nvGrpSpPr>
        <p:grpSpPr>
          <a:xfrm rot="0">
            <a:off x="-21820551" y="-3908728"/>
            <a:ext cx="24118560" cy="24564240"/>
            <a:chOff x="0" y="0"/>
            <a:chExt cx="32158080" cy="32752320"/>
          </a:xfrm>
        </p:grpSpPr>
        <p:sp>
          <p:nvSpPr>
            <p:cNvPr name="Freeform 4" id="4"/>
            <p:cNvSpPr/>
            <p:nvPr/>
          </p:nvSpPr>
          <p:spPr>
            <a:xfrm flipH="false" flipV="false" rot="0">
              <a:off x="0" y="0"/>
              <a:ext cx="32158050" cy="32752283"/>
            </a:xfrm>
            <a:custGeom>
              <a:avLst/>
              <a:gdLst/>
              <a:ahLst/>
              <a:cxnLst/>
              <a:rect r="r" b="b" t="t" l="l"/>
              <a:pathLst>
                <a:path h="32752283" w="32158050">
                  <a:moveTo>
                    <a:pt x="0" y="0"/>
                  </a:moveTo>
                  <a:lnTo>
                    <a:pt x="32158050" y="0"/>
                  </a:lnTo>
                  <a:lnTo>
                    <a:pt x="32158050" y="32752283"/>
                  </a:lnTo>
                  <a:lnTo>
                    <a:pt x="0" y="32752283"/>
                  </a:lnTo>
                  <a:lnTo>
                    <a:pt x="0" y="0"/>
                  </a:lnTo>
                  <a:close/>
                </a:path>
              </a:pathLst>
            </a:custGeom>
            <a:blipFill>
              <a:blip r:embed="rId2"/>
              <a:stretch>
                <a:fillRect l="0" t="-3058" r="-3" b="4869"/>
              </a:stretch>
            </a:blipFill>
          </p:spPr>
        </p:sp>
      </p:grpSp>
      <p:sp>
        <p:nvSpPr>
          <p:cNvPr name="Freeform 5" id="5"/>
          <p:cNvSpPr/>
          <p:nvPr/>
        </p:nvSpPr>
        <p:spPr>
          <a:xfrm flipH="false" flipV="false" rot="0">
            <a:off x="3490455" y="3484898"/>
            <a:ext cx="11879561" cy="5435897"/>
          </a:xfrm>
          <a:custGeom>
            <a:avLst/>
            <a:gdLst/>
            <a:ahLst/>
            <a:cxnLst/>
            <a:rect r="r" b="b" t="t" l="l"/>
            <a:pathLst>
              <a:path h="5435897" w="11879561">
                <a:moveTo>
                  <a:pt x="0" y="0"/>
                </a:moveTo>
                <a:lnTo>
                  <a:pt x="11879561" y="0"/>
                </a:lnTo>
                <a:lnTo>
                  <a:pt x="11879561" y="5435897"/>
                </a:lnTo>
                <a:lnTo>
                  <a:pt x="0" y="5435897"/>
                </a:lnTo>
                <a:lnTo>
                  <a:pt x="0" y="0"/>
                </a:lnTo>
                <a:close/>
              </a:path>
            </a:pathLst>
          </a:custGeom>
          <a:blipFill>
            <a:blip r:embed="rId3"/>
            <a:stretch>
              <a:fillRect l="0" t="0" r="0" b="-4390"/>
            </a:stretch>
          </a:blipFill>
        </p:spPr>
      </p:sp>
      <p:sp>
        <p:nvSpPr>
          <p:cNvPr name="TextBox 6" id="6"/>
          <p:cNvSpPr txBox="true"/>
          <p:nvPr/>
        </p:nvSpPr>
        <p:spPr>
          <a:xfrm rot="0">
            <a:off x="2917984" y="2065534"/>
            <a:ext cx="12452033" cy="866775"/>
          </a:xfrm>
          <a:prstGeom prst="rect">
            <a:avLst/>
          </a:prstGeom>
        </p:spPr>
        <p:txBody>
          <a:bodyPr anchor="t" rtlCol="false" tIns="0" lIns="0" bIns="0" rIns="0">
            <a:spAutoFit/>
          </a:bodyPr>
          <a:lstStyle/>
          <a:p>
            <a:pPr algn="ctr">
              <a:lnSpc>
                <a:spcPts val="6960"/>
              </a:lnSpc>
              <a:spcBef>
                <a:spcPct val="0"/>
              </a:spcBef>
            </a:pPr>
            <a:r>
              <a:rPr lang="en-US" b="true" sz="5800">
                <a:solidFill>
                  <a:srgbClr val="FFFFFF"/>
                </a:solidFill>
                <a:latin typeface="Bai Jamjuree Bold"/>
                <a:ea typeface="Bai Jamjuree Bold"/>
                <a:cs typeface="Bai Jamjuree Bold"/>
                <a:sym typeface="Bai Jamjuree Bold"/>
              </a:rPr>
              <a:t>Why</a:t>
            </a:r>
            <a:r>
              <a:rPr lang="en-US" b="true" sz="5800">
                <a:solidFill>
                  <a:srgbClr val="FFFFFF"/>
                </a:solidFill>
                <a:latin typeface="Bai Jamjuree Bold"/>
                <a:ea typeface="Bai Jamjuree Bold"/>
                <a:cs typeface="Bai Jamjuree Bold"/>
                <a:sym typeface="Bai Jamjuree Bold"/>
              </a:rPr>
              <a:t> TryonNet (UNet) Fine-Tuning ?</a:t>
            </a:r>
          </a:p>
        </p:txBody>
      </p:sp>
      <p:grpSp>
        <p:nvGrpSpPr>
          <p:cNvPr name="Group 7" id="7"/>
          <p:cNvGrpSpPr>
            <a:grpSpLocks noChangeAspect="true"/>
          </p:cNvGrpSpPr>
          <p:nvPr/>
        </p:nvGrpSpPr>
        <p:grpSpPr>
          <a:xfrm rot="0">
            <a:off x="-11668625" y="-3361325"/>
            <a:ext cx="24118560" cy="24564240"/>
            <a:chOff x="0" y="0"/>
            <a:chExt cx="32158080" cy="32752320"/>
          </a:xfrm>
        </p:grpSpPr>
        <p:sp>
          <p:nvSpPr>
            <p:cNvPr name="Freeform 8" id="8"/>
            <p:cNvSpPr/>
            <p:nvPr/>
          </p:nvSpPr>
          <p:spPr>
            <a:xfrm flipH="false" flipV="false" rot="0">
              <a:off x="0" y="0"/>
              <a:ext cx="32158050" cy="32752283"/>
            </a:xfrm>
            <a:custGeom>
              <a:avLst/>
              <a:gdLst/>
              <a:ahLst/>
              <a:cxnLst/>
              <a:rect r="r" b="b" t="t" l="l"/>
              <a:pathLst>
                <a:path h="32752283" w="32158050">
                  <a:moveTo>
                    <a:pt x="0" y="0"/>
                  </a:moveTo>
                  <a:lnTo>
                    <a:pt x="32158050" y="0"/>
                  </a:lnTo>
                  <a:lnTo>
                    <a:pt x="32158050" y="32752283"/>
                  </a:lnTo>
                  <a:lnTo>
                    <a:pt x="0" y="32752283"/>
                  </a:lnTo>
                  <a:lnTo>
                    <a:pt x="0" y="0"/>
                  </a:lnTo>
                  <a:close/>
                </a:path>
              </a:pathLst>
            </a:custGeom>
            <a:blipFill>
              <a:blip r:embed="rId2"/>
              <a:stretch>
                <a:fillRect l="0" t="-3058" r="-3" b="4869"/>
              </a:stretch>
            </a:blipFill>
          </p:spPr>
        </p:sp>
      </p:grpSp>
      <p:grpSp>
        <p:nvGrpSpPr>
          <p:cNvPr name="Group 9" id="9"/>
          <p:cNvGrpSpPr>
            <a:grpSpLocks noChangeAspect="true"/>
          </p:cNvGrpSpPr>
          <p:nvPr/>
        </p:nvGrpSpPr>
        <p:grpSpPr>
          <a:xfrm rot="0">
            <a:off x="-8813520" y="8373392"/>
            <a:ext cx="17627040" cy="11702880"/>
            <a:chOff x="0" y="0"/>
            <a:chExt cx="23502720" cy="15603840"/>
          </a:xfrm>
        </p:grpSpPr>
        <p:sp>
          <p:nvSpPr>
            <p:cNvPr name="Freeform 10" id="10"/>
            <p:cNvSpPr/>
            <p:nvPr/>
          </p:nvSpPr>
          <p:spPr>
            <a:xfrm flipH="false" flipV="false" rot="0">
              <a:off x="0" y="0"/>
              <a:ext cx="23502747" cy="15603855"/>
            </a:xfrm>
            <a:custGeom>
              <a:avLst/>
              <a:gdLst/>
              <a:ahLst/>
              <a:cxnLst/>
              <a:rect r="r" b="b" t="t" l="l"/>
              <a:pathLst>
                <a:path h="15603855" w="23502747">
                  <a:moveTo>
                    <a:pt x="0" y="0"/>
                  </a:moveTo>
                  <a:lnTo>
                    <a:pt x="23502747" y="0"/>
                  </a:lnTo>
                  <a:lnTo>
                    <a:pt x="23502747" y="15603855"/>
                  </a:lnTo>
                  <a:lnTo>
                    <a:pt x="0" y="15603855"/>
                  </a:lnTo>
                  <a:lnTo>
                    <a:pt x="0" y="0"/>
                  </a:lnTo>
                  <a:close/>
                </a:path>
              </a:pathLst>
            </a:custGeom>
            <a:blipFill>
              <a:blip r:embed="rId4"/>
              <a:stretch>
                <a:fillRect l="-7317" t="0" r="-7329" b="-1"/>
              </a:stretch>
            </a:blipFill>
          </p:spPr>
        </p:sp>
      </p:grpSp>
      <p:sp>
        <p:nvSpPr>
          <p:cNvPr name="Freeform 11" id="11"/>
          <p:cNvSpPr/>
          <p:nvPr/>
        </p:nvSpPr>
        <p:spPr>
          <a:xfrm flipH="false" flipV="false" rot="0">
            <a:off x="3128019" y="3484898"/>
            <a:ext cx="12604433" cy="5767587"/>
          </a:xfrm>
          <a:custGeom>
            <a:avLst/>
            <a:gdLst/>
            <a:ahLst/>
            <a:cxnLst/>
            <a:rect r="r" b="b" t="t" l="l"/>
            <a:pathLst>
              <a:path h="5767587" w="12604433">
                <a:moveTo>
                  <a:pt x="0" y="0"/>
                </a:moveTo>
                <a:lnTo>
                  <a:pt x="12604433" y="0"/>
                </a:lnTo>
                <a:lnTo>
                  <a:pt x="12604433" y="5767587"/>
                </a:lnTo>
                <a:lnTo>
                  <a:pt x="0" y="5767587"/>
                </a:lnTo>
                <a:lnTo>
                  <a:pt x="0" y="0"/>
                </a:lnTo>
                <a:close/>
              </a:path>
            </a:pathLst>
          </a:custGeom>
          <a:blipFill>
            <a:blip r:embed="rId3"/>
            <a:stretch>
              <a:fillRect l="0" t="0" r="0" b="-4390"/>
            </a:stretch>
          </a:blipFill>
        </p:spPr>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16100A"/>
        </a:solidFill>
      </p:bgPr>
    </p:bg>
    <p:spTree>
      <p:nvGrpSpPr>
        <p:cNvPr id="1" name=""/>
        <p:cNvGrpSpPr/>
        <p:nvPr/>
      </p:nvGrpSpPr>
      <p:grpSpPr>
        <a:xfrm>
          <a:off x="0" y="0"/>
          <a:ext cx="0" cy="0"/>
          <a:chOff x="0" y="0"/>
          <a:chExt cx="0" cy="0"/>
        </a:xfrm>
      </p:grpSpPr>
      <p:sp>
        <p:nvSpPr>
          <p:cNvPr name="Freeform 2" id="2"/>
          <p:cNvSpPr/>
          <p:nvPr/>
        </p:nvSpPr>
        <p:spPr>
          <a:xfrm flipH="false" flipV="false" rot="0">
            <a:off x="4145440" y="3348082"/>
            <a:ext cx="9067966" cy="4429973"/>
          </a:xfrm>
          <a:custGeom>
            <a:avLst/>
            <a:gdLst/>
            <a:ahLst/>
            <a:cxnLst/>
            <a:rect r="r" b="b" t="t" l="l"/>
            <a:pathLst>
              <a:path h="4429973" w="9067966">
                <a:moveTo>
                  <a:pt x="0" y="0"/>
                </a:moveTo>
                <a:lnTo>
                  <a:pt x="9067967" y="0"/>
                </a:lnTo>
                <a:lnTo>
                  <a:pt x="9067967" y="4429973"/>
                </a:lnTo>
                <a:lnTo>
                  <a:pt x="0" y="4429973"/>
                </a:lnTo>
                <a:lnTo>
                  <a:pt x="0" y="0"/>
                </a:lnTo>
                <a:close/>
              </a:path>
            </a:pathLst>
          </a:custGeom>
          <a:blipFill>
            <a:blip r:embed="rId2"/>
            <a:stretch>
              <a:fillRect l="-312" t="0" r="-312" b="-569"/>
            </a:stretch>
          </a:blipFill>
        </p:spPr>
      </p:sp>
      <p:sp>
        <p:nvSpPr>
          <p:cNvPr name="TextBox 3" id="3"/>
          <p:cNvSpPr txBox="true"/>
          <p:nvPr/>
        </p:nvSpPr>
        <p:spPr>
          <a:xfrm rot="0">
            <a:off x="4246548" y="280987"/>
            <a:ext cx="8865751" cy="1266825"/>
          </a:xfrm>
          <a:prstGeom prst="rect">
            <a:avLst/>
          </a:prstGeom>
        </p:spPr>
        <p:txBody>
          <a:bodyPr anchor="t" rtlCol="false" tIns="0" lIns="0" bIns="0" rIns="0">
            <a:spAutoFit/>
          </a:bodyPr>
          <a:lstStyle/>
          <a:p>
            <a:pPr algn="ctr">
              <a:lnSpc>
                <a:spcPts val="10080"/>
              </a:lnSpc>
              <a:spcBef>
                <a:spcPct val="0"/>
              </a:spcBef>
            </a:pPr>
            <a:r>
              <a:rPr lang="en-US" b="true" sz="8400" spc="-1">
                <a:solidFill>
                  <a:srgbClr val="FFFFFF"/>
                </a:solidFill>
                <a:latin typeface="Bai Jamjuree Bold"/>
                <a:ea typeface="Bai Jamjuree Bold"/>
                <a:cs typeface="Bai Jamjuree Bold"/>
                <a:sym typeface="Bai Jamjuree Bold"/>
              </a:rPr>
              <a:t>Training Strategy</a:t>
            </a:r>
          </a:p>
        </p:txBody>
      </p:sp>
      <p:sp>
        <p:nvSpPr>
          <p:cNvPr name="TextBox 4" id="4"/>
          <p:cNvSpPr txBox="true"/>
          <p:nvPr/>
        </p:nvSpPr>
        <p:spPr>
          <a:xfrm rot="0">
            <a:off x="4970397" y="1714926"/>
            <a:ext cx="7123748" cy="723900"/>
          </a:xfrm>
          <a:prstGeom prst="rect">
            <a:avLst/>
          </a:prstGeom>
        </p:spPr>
        <p:txBody>
          <a:bodyPr anchor="t" rtlCol="false" tIns="0" lIns="0" bIns="0" rIns="0">
            <a:spAutoFit/>
          </a:bodyPr>
          <a:lstStyle/>
          <a:p>
            <a:pPr algn="ctr">
              <a:lnSpc>
                <a:spcPts val="5640"/>
              </a:lnSpc>
              <a:spcBef>
                <a:spcPct val="0"/>
              </a:spcBef>
            </a:pPr>
            <a:r>
              <a:rPr lang="en-US" b="true" sz="4700" spc="0">
                <a:solidFill>
                  <a:srgbClr val="FFFFFF"/>
                </a:solidFill>
                <a:latin typeface="Bai Jamjuree Bold"/>
                <a:ea typeface="Bai Jamjuree Bold"/>
                <a:cs typeface="Bai Jamjuree Bold"/>
                <a:sym typeface="Bai Jamjuree Bold"/>
              </a:rPr>
              <a:t>DressCode dataset</a:t>
            </a:r>
          </a:p>
        </p:txBody>
      </p:sp>
      <p:sp>
        <p:nvSpPr>
          <p:cNvPr name="TextBox 5" id="5"/>
          <p:cNvSpPr txBox="true"/>
          <p:nvPr/>
        </p:nvSpPr>
        <p:spPr>
          <a:xfrm rot="0">
            <a:off x="276255" y="2710750"/>
            <a:ext cx="3530844" cy="455612"/>
          </a:xfrm>
          <a:prstGeom prst="rect">
            <a:avLst/>
          </a:prstGeom>
        </p:spPr>
        <p:txBody>
          <a:bodyPr anchor="t" rtlCol="false" tIns="0" lIns="0" bIns="0" rIns="0">
            <a:spAutoFit/>
          </a:bodyPr>
          <a:lstStyle/>
          <a:p>
            <a:pPr algn="ctr" marL="630308" indent="-315154" lvl="1">
              <a:lnSpc>
                <a:spcPts val="3503"/>
              </a:lnSpc>
              <a:spcBef>
                <a:spcPct val="0"/>
              </a:spcBef>
              <a:buFont typeface="Arial"/>
              <a:buChar char="•"/>
            </a:pPr>
            <a:r>
              <a:rPr lang="en-US" b="true" sz="2919">
                <a:solidFill>
                  <a:srgbClr val="FFFFFF"/>
                </a:solidFill>
                <a:latin typeface="Bai Jamjuree Bold"/>
                <a:ea typeface="Bai Jamjuree Bold"/>
                <a:cs typeface="Bai Jamjuree Bold"/>
                <a:sym typeface="Bai Jamjuree Bold"/>
              </a:rPr>
              <a:t>53792</a:t>
            </a:r>
            <a:r>
              <a:rPr lang="en-US" b="true" sz="2919">
                <a:solidFill>
                  <a:srgbClr val="FFFFFF"/>
                </a:solidFill>
                <a:latin typeface="Bai Jamjuree Bold"/>
                <a:ea typeface="Bai Jamjuree Bold"/>
                <a:cs typeface="Bai Jamjuree Bold"/>
                <a:sym typeface="Bai Jamjuree Bold"/>
              </a:rPr>
              <a:t> garments</a:t>
            </a:r>
          </a:p>
          <a:p>
            <a:pPr algn="ctr">
              <a:lnSpc>
                <a:spcPts val="89"/>
              </a:lnSpc>
              <a:spcBef>
                <a:spcPct val="0"/>
              </a:spcBef>
            </a:pPr>
          </a:p>
        </p:txBody>
      </p:sp>
      <p:sp>
        <p:nvSpPr>
          <p:cNvPr name="TextBox 6" id="6"/>
          <p:cNvSpPr txBox="true"/>
          <p:nvPr/>
        </p:nvSpPr>
        <p:spPr>
          <a:xfrm rot="0">
            <a:off x="451589" y="8078029"/>
            <a:ext cx="3522700" cy="485776"/>
          </a:xfrm>
          <a:prstGeom prst="rect">
            <a:avLst/>
          </a:prstGeom>
        </p:spPr>
        <p:txBody>
          <a:bodyPr anchor="t" rtlCol="false" tIns="0" lIns="0" bIns="0" rIns="0">
            <a:spAutoFit/>
          </a:bodyPr>
          <a:lstStyle/>
          <a:p>
            <a:pPr algn="ctr" marL="673484" indent="-336742" lvl="1">
              <a:lnSpc>
                <a:spcPts val="3743"/>
              </a:lnSpc>
              <a:spcBef>
                <a:spcPct val="0"/>
              </a:spcBef>
              <a:buFont typeface="Arial"/>
              <a:buChar char="•"/>
            </a:pPr>
            <a:r>
              <a:rPr lang="en-US" b="true" sz="3119">
                <a:solidFill>
                  <a:srgbClr val="FFFFFF"/>
                </a:solidFill>
                <a:latin typeface="Bai Jamjuree Bold"/>
                <a:ea typeface="Bai Jamjuree Bold"/>
                <a:cs typeface="Bai Jamjuree Bold"/>
                <a:sym typeface="Bai Jamjuree Bold"/>
              </a:rPr>
              <a:t>107584</a:t>
            </a:r>
            <a:r>
              <a:rPr lang="en-US" b="true" sz="3119">
                <a:solidFill>
                  <a:srgbClr val="FFFFFF"/>
                </a:solidFill>
                <a:latin typeface="Bai Jamjuree Bold"/>
                <a:ea typeface="Bai Jamjuree Bold"/>
                <a:cs typeface="Bai Jamjuree Bold"/>
                <a:sym typeface="Bai Jamjuree Bold"/>
              </a:rPr>
              <a:t> images</a:t>
            </a:r>
          </a:p>
          <a:p>
            <a:pPr algn="ctr">
              <a:lnSpc>
                <a:spcPts val="90"/>
              </a:lnSpc>
              <a:spcBef>
                <a:spcPct val="0"/>
              </a:spcBef>
            </a:pPr>
          </a:p>
        </p:txBody>
      </p:sp>
      <p:sp>
        <p:nvSpPr>
          <p:cNvPr name="TextBox 7" id="7"/>
          <p:cNvSpPr txBox="true"/>
          <p:nvPr/>
        </p:nvSpPr>
        <p:spPr>
          <a:xfrm rot="0">
            <a:off x="13352513" y="2710750"/>
            <a:ext cx="4375981" cy="1773237"/>
          </a:xfrm>
          <a:prstGeom prst="rect">
            <a:avLst/>
          </a:prstGeom>
        </p:spPr>
        <p:txBody>
          <a:bodyPr anchor="t" rtlCol="false" tIns="0" lIns="0" bIns="0" rIns="0">
            <a:spAutoFit/>
          </a:bodyPr>
          <a:lstStyle/>
          <a:p>
            <a:pPr algn="ctr" marL="625123" indent="-312562" lvl="1">
              <a:lnSpc>
                <a:spcPts val="3474"/>
              </a:lnSpc>
              <a:spcBef>
                <a:spcPct val="0"/>
              </a:spcBef>
              <a:buFont typeface="Arial"/>
              <a:buChar char="•"/>
            </a:pPr>
            <a:r>
              <a:rPr lang="en-US" b="true" sz="2895">
                <a:solidFill>
                  <a:srgbClr val="FFFFFF"/>
                </a:solidFill>
                <a:latin typeface="Bai Jamjuree Bold"/>
                <a:ea typeface="Bai Jamjuree Bold"/>
                <a:cs typeface="Bai Jamjuree Bold"/>
                <a:sym typeface="Bai Jamjuree Bold"/>
              </a:rPr>
              <a:t>3</a:t>
            </a:r>
            <a:r>
              <a:rPr lang="en-US" b="true" sz="2895">
                <a:solidFill>
                  <a:srgbClr val="FFFFFF"/>
                </a:solidFill>
                <a:latin typeface="Bai Jamjuree Bold"/>
                <a:ea typeface="Bai Jamjuree Bold"/>
                <a:cs typeface="Bai Jamjuree Bold"/>
                <a:sym typeface="Bai Jamjuree Bold"/>
              </a:rPr>
              <a:t> categories</a:t>
            </a:r>
          </a:p>
          <a:p>
            <a:pPr algn="ctr">
              <a:lnSpc>
                <a:spcPts val="3474"/>
              </a:lnSpc>
              <a:spcBef>
                <a:spcPct val="0"/>
              </a:spcBef>
            </a:pPr>
            <a:r>
              <a:rPr lang="en-US" b="true" sz="2895">
                <a:solidFill>
                  <a:srgbClr val="FFFFFF"/>
                </a:solidFill>
                <a:latin typeface="Bai Jamjuree Bold"/>
                <a:ea typeface="Bai Jamjuree Bold"/>
                <a:cs typeface="Bai Jamjuree Bold"/>
                <a:sym typeface="Bai Jamjuree Bold"/>
              </a:rPr>
              <a:t>upper body</a:t>
            </a:r>
          </a:p>
          <a:p>
            <a:pPr algn="ctr">
              <a:lnSpc>
                <a:spcPts val="3474"/>
              </a:lnSpc>
              <a:spcBef>
                <a:spcPct val="0"/>
              </a:spcBef>
            </a:pPr>
            <a:r>
              <a:rPr lang="en-US" b="true" sz="2895">
                <a:solidFill>
                  <a:srgbClr val="FFFFFF"/>
                </a:solidFill>
                <a:latin typeface="Bai Jamjuree Bold"/>
                <a:ea typeface="Bai Jamjuree Bold"/>
                <a:cs typeface="Bai Jamjuree Bold"/>
                <a:sym typeface="Bai Jamjuree Bold"/>
              </a:rPr>
              <a:t>lower body</a:t>
            </a:r>
          </a:p>
          <a:p>
            <a:pPr algn="ctr">
              <a:lnSpc>
                <a:spcPts val="3474"/>
              </a:lnSpc>
              <a:spcBef>
                <a:spcPct val="0"/>
              </a:spcBef>
            </a:pPr>
            <a:r>
              <a:rPr lang="en-US" b="true" sz="2895">
                <a:solidFill>
                  <a:srgbClr val="FFFFFF"/>
                </a:solidFill>
                <a:latin typeface="Bai Jamjuree Bold"/>
                <a:ea typeface="Bai Jamjuree Bold"/>
                <a:cs typeface="Bai Jamjuree Bold"/>
                <a:sym typeface="Bai Jamjuree Bold"/>
              </a:rPr>
              <a:t>dresses</a:t>
            </a:r>
          </a:p>
          <a:p>
            <a:pPr algn="ctr">
              <a:lnSpc>
                <a:spcPts val="89"/>
              </a:lnSpc>
              <a:spcBef>
                <a:spcPct val="0"/>
              </a:spcBef>
            </a:pPr>
          </a:p>
        </p:txBody>
      </p:sp>
      <p:sp>
        <p:nvSpPr>
          <p:cNvPr name="TextBox 8" id="8"/>
          <p:cNvSpPr txBox="true"/>
          <p:nvPr/>
        </p:nvSpPr>
        <p:spPr>
          <a:xfrm rot="0">
            <a:off x="13352513" y="8078029"/>
            <a:ext cx="4616195" cy="920734"/>
          </a:xfrm>
          <a:prstGeom prst="rect">
            <a:avLst/>
          </a:prstGeom>
        </p:spPr>
        <p:txBody>
          <a:bodyPr anchor="t" rtlCol="false" tIns="0" lIns="0" bIns="0" rIns="0">
            <a:spAutoFit/>
          </a:bodyPr>
          <a:lstStyle/>
          <a:p>
            <a:pPr algn="ctr" marL="641763" indent="-320882" lvl="1">
              <a:lnSpc>
                <a:spcPts val="3567"/>
              </a:lnSpc>
              <a:spcBef>
                <a:spcPct val="0"/>
              </a:spcBef>
              <a:buFont typeface="Arial"/>
              <a:buChar char="•"/>
            </a:pPr>
            <a:r>
              <a:rPr lang="en-US" b="true" sz="2972">
                <a:solidFill>
                  <a:srgbClr val="FFFFFF"/>
                </a:solidFill>
                <a:latin typeface="Bai Jamjuree Bold"/>
                <a:ea typeface="Bai Jamjuree Bold"/>
                <a:cs typeface="Bai Jamjuree Bold"/>
                <a:sym typeface="Bai Jamjuree Bold"/>
              </a:rPr>
              <a:t>1024 x 768</a:t>
            </a:r>
            <a:r>
              <a:rPr lang="en-US" b="true" sz="2972">
                <a:solidFill>
                  <a:srgbClr val="FFFFFF"/>
                </a:solidFill>
                <a:latin typeface="Bai Jamjuree Bold"/>
                <a:ea typeface="Bai Jamjuree Bold"/>
                <a:cs typeface="Bai Jamjuree Bold"/>
                <a:sym typeface="Bai Jamjuree Bold"/>
              </a:rPr>
              <a:t> image resolution</a:t>
            </a:r>
          </a:p>
          <a:p>
            <a:pPr algn="ctr">
              <a:lnSpc>
                <a:spcPts val="127"/>
              </a:lnSpc>
              <a:spcBef>
                <a:spcPct val="0"/>
              </a:spcBef>
            </a:pPr>
          </a:p>
        </p:txBody>
      </p:sp>
      <p:grpSp>
        <p:nvGrpSpPr>
          <p:cNvPr name="Group 9" id="9"/>
          <p:cNvGrpSpPr>
            <a:grpSpLocks noChangeAspect="true"/>
          </p:cNvGrpSpPr>
          <p:nvPr/>
        </p:nvGrpSpPr>
        <p:grpSpPr>
          <a:xfrm rot="0">
            <a:off x="-6939360" y="3545280"/>
            <a:ext cx="17627040" cy="11702880"/>
            <a:chOff x="0" y="0"/>
            <a:chExt cx="23502720" cy="15603840"/>
          </a:xfrm>
        </p:grpSpPr>
        <p:sp>
          <p:nvSpPr>
            <p:cNvPr name="Freeform 10" id="10"/>
            <p:cNvSpPr/>
            <p:nvPr/>
          </p:nvSpPr>
          <p:spPr>
            <a:xfrm flipH="false" flipV="false" rot="0">
              <a:off x="0" y="0"/>
              <a:ext cx="23502747" cy="15603855"/>
            </a:xfrm>
            <a:custGeom>
              <a:avLst/>
              <a:gdLst/>
              <a:ahLst/>
              <a:cxnLst/>
              <a:rect r="r" b="b" t="t" l="l"/>
              <a:pathLst>
                <a:path h="15603855" w="23502747">
                  <a:moveTo>
                    <a:pt x="0" y="0"/>
                  </a:moveTo>
                  <a:lnTo>
                    <a:pt x="23502747" y="0"/>
                  </a:lnTo>
                  <a:lnTo>
                    <a:pt x="23502747" y="15603855"/>
                  </a:lnTo>
                  <a:lnTo>
                    <a:pt x="0" y="15603855"/>
                  </a:lnTo>
                  <a:lnTo>
                    <a:pt x="0" y="0"/>
                  </a:lnTo>
                  <a:close/>
                </a:path>
              </a:pathLst>
            </a:custGeom>
            <a:blipFill>
              <a:blip r:embed="rId3"/>
              <a:stretch>
                <a:fillRect l="-7317" t="0" r="-7329" b="-1"/>
              </a:stretch>
            </a:blipFill>
          </p:spPr>
        </p:sp>
      </p:grpSp>
      <p:grpSp>
        <p:nvGrpSpPr>
          <p:cNvPr name="Group 11" id="11"/>
          <p:cNvGrpSpPr>
            <a:grpSpLocks noChangeAspect="true"/>
          </p:cNvGrpSpPr>
          <p:nvPr/>
        </p:nvGrpSpPr>
        <p:grpSpPr>
          <a:xfrm rot="0">
            <a:off x="-15262155" y="-7510537"/>
            <a:ext cx="24118560" cy="24564240"/>
            <a:chOff x="0" y="0"/>
            <a:chExt cx="32158080" cy="32752320"/>
          </a:xfrm>
        </p:grpSpPr>
        <p:sp>
          <p:nvSpPr>
            <p:cNvPr name="Freeform 12" id="12"/>
            <p:cNvSpPr/>
            <p:nvPr/>
          </p:nvSpPr>
          <p:spPr>
            <a:xfrm flipH="false" flipV="false" rot="0">
              <a:off x="0" y="0"/>
              <a:ext cx="32158050" cy="32752283"/>
            </a:xfrm>
            <a:custGeom>
              <a:avLst/>
              <a:gdLst/>
              <a:ahLst/>
              <a:cxnLst/>
              <a:rect r="r" b="b" t="t" l="l"/>
              <a:pathLst>
                <a:path h="32752283" w="32158050">
                  <a:moveTo>
                    <a:pt x="0" y="0"/>
                  </a:moveTo>
                  <a:lnTo>
                    <a:pt x="32158050" y="0"/>
                  </a:lnTo>
                  <a:lnTo>
                    <a:pt x="32158050" y="32752283"/>
                  </a:lnTo>
                  <a:lnTo>
                    <a:pt x="0" y="32752283"/>
                  </a:lnTo>
                  <a:lnTo>
                    <a:pt x="0" y="0"/>
                  </a:lnTo>
                  <a:close/>
                </a:path>
              </a:pathLst>
            </a:custGeom>
            <a:blipFill>
              <a:blip r:embed="rId4"/>
              <a:stretch>
                <a:fillRect l="0" t="-3058" r="-3" b="4869"/>
              </a:stretch>
            </a:blipFill>
          </p:spPr>
        </p:sp>
      </p:gr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16100A"/>
        </a:solidFill>
      </p:bgPr>
    </p:bg>
    <p:spTree>
      <p:nvGrpSpPr>
        <p:cNvPr id="1" name=""/>
        <p:cNvGrpSpPr/>
        <p:nvPr/>
      </p:nvGrpSpPr>
      <p:grpSpPr>
        <a:xfrm>
          <a:off x="0" y="0"/>
          <a:ext cx="0" cy="0"/>
          <a:chOff x="0" y="0"/>
          <a:chExt cx="0" cy="0"/>
        </a:xfrm>
      </p:grpSpPr>
      <p:sp>
        <p:nvSpPr>
          <p:cNvPr name="Freeform 2" id="2"/>
          <p:cNvSpPr/>
          <p:nvPr/>
        </p:nvSpPr>
        <p:spPr>
          <a:xfrm flipH="false" flipV="false" rot="0">
            <a:off x="1512786" y="2473724"/>
            <a:ext cx="1953074" cy="1953074"/>
          </a:xfrm>
          <a:custGeom>
            <a:avLst/>
            <a:gdLst/>
            <a:ahLst/>
            <a:cxnLst/>
            <a:rect r="r" b="b" t="t" l="l"/>
            <a:pathLst>
              <a:path h="1953074" w="1953074">
                <a:moveTo>
                  <a:pt x="0" y="0"/>
                </a:moveTo>
                <a:lnTo>
                  <a:pt x="1953074" y="0"/>
                </a:lnTo>
                <a:lnTo>
                  <a:pt x="1953074" y="1953074"/>
                </a:lnTo>
                <a:lnTo>
                  <a:pt x="0" y="19530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489323" y="5017348"/>
            <a:ext cx="8323898" cy="523875"/>
          </a:xfrm>
          <a:prstGeom prst="rect">
            <a:avLst/>
          </a:prstGeom>
        </p:spPr>
        <p:txBody>
          <a:bodyPr anchor="t" rtlCol="false" tIns="0" lIns="0" bIns="0" rIns="0">
            <a:spAutoFit/>
          </a:bodyPr>
          <a:lstStyle/>
          <a:p>
            <a:pPr algn="ctr" marL="744803" indent="-372402" lvl="1">
              <a:lnSpc>
                <a:spcPts val="4139"/>
              </a:lnSpc>
              <a:spcBef>
                <a:spcPct val="0"/>
              </a:spcBef>
              <a:buFont typeface="Arial"/>
              <a:buChar char="•"/>
            </a:pPr>
            <a:r>
              <a:rPr lang="en-US" b="true" sz="3449">
                <a:solidFill>
                  <a:srgbClr val="FFFFFF"/>
                </a:solidFill>
                <a:latin typeface="Bai Jamjuree Bold"/>
                <a:ea typeface="Bai Jamjuree Bold"/>
                <a:cs typeface="Bai Jamjuree Bold"/>
                <a:sym typeface="Bai Jamjuree Bold"/>
              </a:rPr>
              <a:t>35 samples per categ</a:t>
            </a:r>
            <a:r>
              <a:rPr lang="en-US" b="true" sz="3449">
                <a:solidFill>
                  <a:srgbClr val="FFFFFF"/>
                </a:solidFill>
                <a:latin typeface="Bai Jamjuree Bold"/>
                <a:ea typeface="Bai Jamjuree Bold"/>
                <a:cs typeface="Bai Jamjuree Bold"/>
                <a:sym typeface="Bai Jamjuree Bold"/>
              </a:rPr>
              <a:t>ory for testing</a:t>
            </a:r>
          </a:p>
        </p:txBody>
      </p:sp>
      <p:sp>
        <p:nvSpPr>
          <p:cNvPr name="Freeform 4" id="4"/>
          <p:cNvSpPr/>
          <p:nvPr/>
        </p:nvSpPr>
        <p:spPr>
          <a:xfrm flipH="false" flipV="false" rot="0">
            <a:off x="2807720" y="4531573"/>
            <a:ext cx="1316280" cy="1316280"/>
          </a:xfrm>
          <a:custGeom>
            <a:avLst/>
            <a:gdLst/>
            <a:ahLst/>
            <a:cxnLst/>
            <a:rect r="r" b="b" t="t" l="l"/>
            <a:pathLst>
              <a:path h="1316280" w="1316280">
                <a:moveTo>
                  <a:pt x="0" y="0"/>
                </a:moveTo>
                <a:lnTo>
                  <a:pt x="1316280" y="0"/>
                </a:lnTo>
                <a:lnTo>
                  <a:pt x="1316280" y="1316280"/>
                </a:lnTo>
                <a:lnTo>
                  <a:pt x="0" y="13162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484483" y="6346020"/>
            <a:ext cx="5659517" cy="523875"/>
          </a:xfrm>
          <a:prstGeom prst="rect">
            <a:avLst/>
          </a:prstGeom>
        </p:spPr>
        <p:txBody>
          <a:bodyPr anchor="t" rtlCol="false" tIns="0" lIns="0" bIns="0" rIns="0">
            <a:spAutoFit/>
          </a:bodyPr>
          <a:lstStyle/>
          <a:p>
            <a:pPr algn="ctr" marL="744803" indent="-372402" lvl="1">
              <a:lnSpc>
                <a:spcPts val="4139"/>
              </a:lnSpc>
              <a:spcBef>
                <a:spcPct val="0"/>
              </a:spcBef>
              <a:buFont typeface="Arial"/>
              <a:buChar char="•"/>
            </a:pPr>
            <a:r>
              <a:rPr lang="en-US" b="true" sz="3449">
                <a:solidFill>
                  <a:srgbClr val="FFFFFF"/>
                </a:solidFill>
                <a:latin typeface="Bai Jamjuree Bold"/>
                <a:ea typeface="Bai Jamjuree Bold"/>
                <a:cs typeface="Bai Jamjuree Bold"/>
                <a:sym typeface="Bai Jamjuree Bold"/>
              </a:rPr>
              <a:t>14 epochs per categ</a:t>
            </a:r>
            <a:r>
              <a:rPr lang="en-US" b="true" sz="3449">
                <a:solidFill>
                  <a:srgbClr val="FFFFFF"/>
                </a:solidFill>
                <a:latin typeface="Bai Jamjuree Bold"/>
                <a:ea typeface="Bai Jamjuree Bold"/>
                <a:cs typeface="Bai Jamjuree Bold"/>
                <a:sym typeface="Bai Jamjuree Bold"/>
              </a:rPr>
              <a:t>ory</a:t>
            </a:r>
          </a:p>
        </p:txBody>
      </p:sp>
      <p:sp>
        <p:nvSpPr>
          <p:cNvPr name="Freeform 6" id="6"/>
          <p:cNvSpPr/>
          <p:nvPr/>
        </p:nvSpPr>
        <p:spPr>
          <a:xfrm flipH="false" flipV="false" rot="0">
            <a:off x="3981346" y="6172423"/>
            <a:ext cx="871069" cy="871069"/>
          </a:xfrm>
          <a:custGeom>
            <a:avLst/>
            <a:gdLst/>
            <a:ahLst/>
            <a:cxnLst/>
            <a:rect r="r" b="b" t="t" l="l"/>
            <a:pathLst>
              <a:path h="871069" w="871069">
                <a:moveTo>
                  <a:pt x="0" y="0"/>
                </a:moveTo>
                <a:lnTo>
                  <a:pt x="871068" y="0"/>
                </a:lnTo>
                <a:lnTo>
                  <a:pt x="871068" y="871069"/>
                </a:lnTo>
                <a:lnTo>
                  <a:pt x="0" y="8710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2857505" y="5017348"/>
            <a:ext cx="5430495" cy="5154033"/>
          </a:xfrm>
          <a:custGeom>
            <a:avLst/>
            <a:gdLst/>
            <a:ahLst/>
            <a:cxnLst/>
            <a:rect r="r" b="b" t="t" l="l"/>
            <a:pathLst>
              <a:path h="5154033" w="5430495">
                <a:moveTo>
                  <a:pt x="0" y="0"/>
                </a:moveTo>
                <a:lnTo>
                  <a:pt x="5430495" y="0"/>
                </a:lnTo>
                <a:lnTo>
                  <a:pt x="5430495" y="5154034"/>
                </a:lnTo>
                <a:lnTo>
                  <a:pt x="0" y="51540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2022157" y="149624"/>
            <a:ext cx="7174706" cy="1038225"/>
          </a:xfrm>
          <a:prstGeom prst="rect">
            <a:avLst/>
          </a:prstGeom>
        </p:spPr>
        <p:txBody>
          <a:bodyPr anchor="t" rtlCol="false" tIns="0" lIns="0" bIns="0" rIns="0">
            <a:spAutoFit/>
          </a:bodyPr>
          <a:lstStyle/>
          <a:p>
            <a:pPr algn="ctr">
              <a:lnSpc>
                <a:spcPts val="8154"/>
              </a:lnSpc>
              <a:spcBef>
                <a:spcPct val="0"/>
              </a:spcBef>
            </a:pPr>
            <a:r>
              <a:rPr lang="en-US" b="true" sz="6795">
                <a:solidFill>
                  <a:srgbClr val="FFFFFF"/>
                </a:solidFill>
                <a:latin typeface="Bai Jamjuree Bold"/>
                <a:ea typeface="Bai Jamjuree Bold"/>
                <a:cs typeface="Bai Jamjuree Bold"/>
                <a:sym typeface="Bai Jamjuree Bold"/>
              </a:rPr>
              <a:t>T</a:t>
            </a:r>
            <a:r>
              <a:rPr lang="en-US" b="true" sz="6795">
                <a:solidFill>
                  <a:srgbClr val="FFFFFF"/>
                </a:solidFill>
                <a:latin typeface="Bai Jamjuree Bold"/>
                <a:ea typeface="Bai Jamjuree Bold"/>
                <a:cs typeface="Bai Jamjuree Bold"/>
                <a:sym typeface="Bai Jamjuree Bold"/>
              </a:rPr>
              <a:t>raining Strategy</a:t>
            </a:r>
          </a:p>
        </p:txBody>
      </p:sp>
      <p:sp>
        <p:nvSpPr>
          <p:cNvPr name="TextBox 9" id="9"/>
          <p:cNvSpPr txBox="true"/>
          <p:nvPr/>
        </p:nvSpPr>
        <p:spPr>
          <a:xfrm rot="0">
            <a:off x="3239514" y="1468837"/>
            <a:ext cx="5067538" cy="704850"/>
          </a:xfrm>
          <a:prstGeom prst="rect">
            <a:avLst/>
          </a:prstGeom>
        </p:spPr>
        <p:txBody>
          <a:bodyPr anchor="t" rtlCol="false" tIns="0" lIns="0" bIns="0" rIns="0">
            <a:spAutoFit/>
          </a:bodyPr>
          <a:lstStyle/>
          <a:p>
            <a:pPr algn="ctr">
              <a:lnSpc>
                <a:spcPts val="5514"/>
              </a:lnSpc>
              <a:spcBef>
                <a:spcPct val="0"/>
              </a:spcBef>
            </a:pPr>
            <a:r>
              <a:rPr lang="en-US" b="true" sz="4595">
                <a:solidFill>
                  <a:srgbClr val="FFFFFF"/>
                </a:solidFill>
                <a:latin typeface="Bai Jamjuree Bold"/>
                <a:ea typeface="Bai Jamjuree Bold"/>
                <a:cs typeface="Bai Jamjuree Bold"/>
                <a:sym typeface="Bai Jamjuree Bold"/>
              </a:rPr>
              <a:t>Dataset</a:t>
            </a:r>
            <a:r>
              <a:rPr lang="en-US" b="true" sz="4595">
                <a:solidFill>
                  <a:srgbClr val="FFFFFF"/>
                </a:solidFill>
                <a:latin typeface="Bai Jamjuree Bold"/>
                <a:ea typeface="Bai Jamjuree Bold"/>
                <a:cs typeface="Bai Jamjuree Bold"/>
                <a:sym typeface="Bai Jamjuree Bold"/>
              </a:rPr>
              <a:t> Approach</a:t>
            </a:r>
          </a:p>
        </p:txBody>
      </p:sp>
      <p:sp>
        <p:nvSpPr>
          <p:cNvPr name="TextBox 10" id="10"/>
          <p:cNvSpPr txBox="true"/>
          <p:nvPr/>
        </p:nvSpPr>
        <p:spPr>
          <a:xfrm rot="0">
            <a:off x="1188365" y="3215228"/>
            <a:ext cx="9169837" cy="523875"/>
          </a:xfrm>
          <a:prstGeom prst="rect">
            <a:avLst/>
          </a:prstGeom>
        </p:spPr>
        <p:txBody>
          <a:bodyPr anchor="t" rtlCol="false" tIns="0" lIns="0" bIns="0" rIns="0">
            <a:spAutoFit/>
          </a:bodyPr>
          <a:lstStyle/>
          <a:p>
            <a:pPr algn="ctr" marL="744803" indent="-372402" lvl="1">
              <a:lnSpc>
                <a:spcPts val="4139"/>
              </a:lnSpc>
              <a:spcBef>
                <a:spcPct val="0"/>
              </a:spcBef>
              <a:buFont typeface="Arial"/>
              <a:buChar char="•"/>
            </a:pPr>
            <a:r>
              <a:rPr lang="en-US" b="true" sz="3449">
                <a:solidFill>
                  <a:srgbClr val="FFFFFF"/>
                </a:solidFill>
                <a:latin typeface="Bai Jamjuree Bold"/>
                <a:ea typeface="Bai Jamjuree Bold"/>
                <a:cs typeface="Bai Jamjuree Bold"/>
                <a:sym typeface="Bai Jamjuree Bold"/>
              </a:rPr>
              <a:t>3,000 samples per categ</a:t>
            </a:r>
            <a:r>
              <a:rPr lang="en-US" b="true" sz="3449">
                <a:solidFill>
                  <a:srgbClr val="FFFFFF"/>
                </a:solidFill>
                <a:latin typeface="Bai Jamjuree Bold"/>
                <a:ea typeface="Bai Jamjuree Bold"/>
                <a:cs typeface="Bai Jamjuree Bold"/>
                <a:sym typeface="Bai Jamjuree Bold"/>
              </a:rPr>
              <a:t>ory for training</a:t>
            </a:r>
          </a:p>
        </p:txBody>
      </p:sp>
      <p:sp>
        <p:nvSpPr>
          <p:cNvPr name="TextBox 11" id="11"/>
          <p:cNvSpPr txBox="true"/>
          <p:nvPr/>
        </p:nvSpPr>
        <p:spPr>
          <a:xfrm rot="0">
            <a:off x="1297150" y="7843592"/>
            <a:ext cx="9516070" cy="504825"/>
          </a:xfrm>
          <a:prstGeom prst="rect">
            <a:avLst/>
          </a:prstGeom>
        </p:spPr>
        <p:txBody>
          <a:bodyPr anchor="t" rtlCol="false" tIns="0" lIns="0" bIns="0" rIns="0">
            <a:spAutoFit/>
          </a:bodyPr>
          <a:lstStyle/>
          <a:p>
            <a:pPr algn="ctr" marL="723214" indent="-361607" lvl="1">
              <a:lnSpc>
                <a:spcPts val="4019"/>
              </a:lnSpc>
              <a:spcBef>
                <a:spcPct val="0"/>
              </a:spcBef>
              <a:buFont typeface="Arial"/>
              <a:buChar char="•"/>
            </a:pPr>
            <a:r>
              <a:rPr lang="en-US" b="true" sz="3349">
                <a:solidFill>
                  <a:srgbClr val="FFFFFF"/>
                </a:solidFill>
                <a:latin typeface="Bai Jamjuree Bold"/>
                <a:ea typeface="Bai Jamjuree Bold"/>
                <a:cs typeface="Bai Jamjuree Bold"/>
                <a:sym typeface="Bai Jamjuree Bold"/>
              </a:rPr>
              <a:t>Separate notebooks for each ga</a:t>
            </a:r>
            <a:r>
              <a:rPr lang="en-US" b="true" sz="3349">
                <a:solidFill>
                  <a:srgbClr val="FFFFFF"/>
                </a:solidFill>
                <a:latin typeface="Bai Jamjuree Bold"/>
                <a:ea typeface="Bai Jamjuree Bold"/>
                <a:cs typeface="Bai Jamjuree Bold"/>
                <a:sym typeface="Bai Jamjuree Bold"/>
              </a:rPr>
              <a:t>rment type</a:t>
            </a:r>
          </a:p>
        </p:txBody>
      </p:sp>
      <p:grpSp>
        <p:nvGrpSpPr>
          <p:cNvPr name="Group 12" id="12"/>
          <p:cNvGrpSpPr>
            <a:grpSpLocks noChangeAspect="true"/>
          </p:cNvGrpSpPr>
          <p:nvPr/>
        </p:nvGrpSpPr>
        <p:grpSpPr>
          <a:xfrm rot="0">
            <a:off x="-14566333" y="-7988719"/>
            <a:ext cx="24118560" cy="24564240"/>
            <a:chOff x="0" y="0"/>
            <a:chExt cx="32158080" cy="32752320"/>
          </a:xfrm>
        </p:grpSpPr>
        <p:sp>
          <p:nvSpPr>
            <p:cNvPr name="Freeform 13" id="13"/>
            <p:cNvSpPr/>
            <p:nvPr/>
          </p:nvSpPr>
          <p:spPr>
            <a:xfrm flipH="false" flipV="false" rot="0">
              <a:off x="0" y="0"/>
              <a:ext cx="32158050" cy="32752283"/>
            </a:xfrm>
            <a:custGeom>
              <a:avLst/>
              <a:gdLst/>
              <a:ahLst/>
              <a:cxnLst/>
              <a:rect r="r" b="b" t="t" l="l"/>
              <a:pathLst>
                <a:path h="32752283" w="32158050">
                  <a:moveTo>
                    <a:pt x="0" y="0"/>
                  </a:moveTo>
                  <a:lnTo>
                    <a:pt x="32158050" y="0"/>
                  </a:lnTo>
                  <a:lnTo>
                    <a:pt x="32158050" y="32752283"/>
                  </a:lnTo>
                  <a:lnTo>
                    <a:pt x="0" y="32752283"/>
                  </a:lnTo>
                  <a:lnTo>
                    <a:pt x="0" y="0"/>
                  </a:lnTo>
                  <a:close/>
                </a:path>
              </a:pathLst>
            </a:custGeom>
            <a:blipFill>
              <a:blip r:embed="rId6"/>
              <a:stretch>
                <a:fillRect l="0" t="-3058" r="-3" b="4869"/>
              </a:stretch>
            </a:blipFill>
          </p:spPr>
        </p:sp>
      </p:grpSp>
      <p:grpSp>
        <p:nvGrpSpPr>
          <p:cNvPr name="Group 14" id="14"/>
          <p:cNvGrpSpPr>
            <a:grpSpLocks noChangeAspect="true"/>
          </p:cNvGrpSpPr>
          <p:nvPr/>
        </p:nvGrpSpPr>
        <p:grpSpPr>
          <a:xfrm rot="0">
            <a:off x="-9080353" y="4872641"/>
            <a:ext cx="17627040" cy="11702880"/>
            <a:chOff x="0" y="0"/>
            <a:chExt cx="23502720" cy="15603840"/>
          </a:xfrm>
        </p:grpSpPr>
        <p:sp>
          <p:nvSpPr>
            <p:cNvPr name="Freeform 15" id="15"/>
            <p:cNvSpPr/>
            <p:nvPr/>
          </p:nvSpPr>
          <p:spPr>
            <a:xfrm flipH="false" flipV="false" rot="0">
              <a:off x="0" y="0"/>
              <a:ext cx="23502747" cy="15603855"/>
            </a:xfrm>
            <a:custGeom>
              <a:avLst/>
              <a:gdLst/>
              <a:ahLst/>
              <a:cxnLst/>
              <a:rect r="r" b="b" t="t" l="l"/>
              <a:pathLst>
                <a:path h="15603855" w="23502747">
                  <a:moveTo>
                    <a:pt x="0" y="0"/>
                  </a:moveTo>
                  <a:lnTo>
                    <a:pt x="23502747" y="0"/>
                  </a:lnTo>
                  <a:lnTo>
                    <a:pt x="23502747" y="15603855"/>
                  </a:lnTo>
                  <a:lnTo>
                    <a:pt x="0" y="15603855"/>
                  </a:lnTo>
                  <a:lnTo>
                    <a:pt x="0" y="0"/>
                  </a:lnTo>
                  <a:close/>
                </a:path>
              </a:pathLst>
            </a:custGeom>
            <a:blipFill>
              <a:blip r:embed="rId7"/>
              <a:stretch>
                <a:fillRect l="-7317" t="0" r="-7329" b="-1"/>
              </a:stretch>
            </a:blipFill>
          </p:spPr>
        </p:sp>
      </p:gr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16100A"/>
        </a:solidFill>
      </p:bgPr>
    </p:bg>
    <p:spTree>
      <p:nvGrpSpPr>
        <p:cNvPr id="1" name=""/>
        <p:cNvGrpSpPr/>
        <p:nvPr/>
      </p:nvGrpSpPr>
      <p:grpSpPr>
        <a:xfrm>
          <a:off x="0" y="0"/>
          <a:ext cx="0" cy="0"/>
          <a:chOff x="0" y="0"/>
          <a:chExt cx="0" cy="0"/>
        </a:xfrm>
      </p:grpSpPr>
      <p:sp>
        <p:nvSpPr>
          <p:cNvPr name="Freeform 2" id="2"/>
          <p:cNvSpPr/>
          <p:nvPr/>
        </p:nvSpPr>
        <p:spPr>
          <a:xfrm flipH="false" flipV="false" rot="0">
            <a:off x="3032028" y="2397956"/>
            <a:ext cx="11206301" cy="2745544"/>
          </a:xfrm>
          <a:custGeom>
            <a:avLst/>
            <a:gdLst/>
            <a:ahLst/>
            <a:cxnLst/>
            <a:rect r="r" b="b" t="t" l="l"/>
            <a:pathLst>
              <a:path h="2745544" w="11206301">
                <a:moveTo>
                  <a:pt x="0" y="0"/>
                </a:moveTo>
                <a:lnTo>
                  <a:pt x="11206300" y="0"/>
                </a:lnTo>
                <a:lnTo>
                  <a:pt x="11206300" y="2745544"/>
                </a:lnTo>
                <a:lnTo>
                  <a:pt x="0" y="2745544"/>
                </a:lnTo>
                <a:lnTo>
                  <a:pt x="0" y="0"/>
                </a:lnTo>
                <a:close/>
              </a:path>
            </a:pathLst>
          </a:custGeom>
          <a:blipFill>
            <a:blip r:embed="rId2"/>
            <a:stretch>
              <a:fillRect l="0" t="0" r="0" b="0"/>
            </a:stretch>
          </a:blipFill>
        </p:spPr>
      </p:sp>
      <p:sp>
        <p:nvSpPr>
          <p:cNvPr name="TextBox 3" id="3"/>
          <p:cNvSpPr txBox="true"/>
          <p:nvPr/>
        </p:nvSpPr>
        <p:spPr>
          <a:xfrm rot="0">
            <a:off x="5403643" y="1405986"/>
            <a:ext cx="6463070" cy="514350"/>
          </a:xfrm>
          <a:prstGeom prst="rect">
            <a:avLst/>
          </a:prstGeom>
        </p:spPr>
        <p:txBody>
          <a:bodyPr anchor="t" rtlCol="false" tIns="0" lIns="0" bIns="0" rIns="0">
            <a:spAutoFit/>
          </a:bodyPr>
          <a:lstStyle/>
          <a:p>
            <a:pPr algn="ctr">
              <a:lnSpc>
                <a:spcPts val="4074"/>
              </a:lnSpc>
              <a:spcBef>
                <a:spcPct val="0"/>
              </a:spcBef>
            </a:pPr>
            <a:r>
              <a:rPr lang="en-US" b="true" sz="3395">
                <a:solidFill>
                  <a:srgbClr val="FFFFFF"/>
                </a:solidFill>
                <a:latin typeface="Bai Jamjuree Bold"/>
                <a:ea typeface="Bai Jamjuree Bold"/>
                <a:cs typeface="Bai Jamjuree Bold"/>
                <a:sym typeface="Bai Jamjuree Bold"/>
              </a:rPr>
              <a:t>P</a:t>
            </a:r>
            <a:r>
              <a:rPr lang="en-US" b="true" sz="3395">
                <a:solidFill>
                  <a:srgbClr val="FFFFFF"/>
                </a:solidFill>
                <a:latin typeface="Bai Jamjuree Bold"/>
                <a:ea typeface="Bai Jamjuree Bold"/>
                <a:cs typeface="Bai Jamjuree Bold"/>
                <a:sym typeface="Bai Jamjuree Bold"/>
              </a:rPr>
              <a:t>rogressive Resolution Scaling</a:t>
            </a:r>
          </a:p>
        </p:txBody>
      </p:sp>
      <p:sp>
        <p:nvSpPr>
          <p:cNvPr name="TextBox 4" id="4"/>
          <p:cNvSpPr txBox="true"/>
          <p:nvPr/>
        </p:nvSpPr>
        <p:spPr>
          <a:xfrm rot="0">
            <a:off x="5153314" y="247012"/>
            <a:ext cx="6963728" cy="1009650"/>
          </a:xfrm>
          <a:prstGeom prst="rect">
            <a:avLst/>
          </a:prstGeom>
        </p:spPr>
        <p:txBody>
          <a:bodyPr anchor="t" rtlCol="false" tIns="0" lIns="0" bIns="0" rIns="0">
            <a:spAutoFit/>
          </a:bodyPr>
          <a:lstStyle/>
          <a:p>
            <a:pPr algn="ctr">
              <a:lnSpc>
                <a:spcPts val="7914"/>
              </a:lnSpc>
              <a:spcBef>
                <a:spcPct val="0"/>
              </a:spcBef>
            </a:pPr>
            <a:r>
              <a:rPr lang="en-US" b="true" sz="6595">
                <a:solidFill>
                  <a:srgbClr val="FFFFFF"/>
                </a:solidFill>
                <a:latin typeface="Bai Jamjuree Bold"/>
                <a:ea typeface="Bai Jamjuree Bold"/>
                <a:cs typeface="Bai Jamjuree Bold"/>
                <a:sym typeface="Bai Jamjuree Bold"/>
              </a:rPr>
              <a:t>T</a:t>
            </a:r>
            <a:r>
              <a:rPr lang="en-US" b="true" sz="6595">
                <a:solidFill>
                  <a:srgbClr val="FFFFFF"/>
                </a:solidFill>
                <a:latin typeface="Bai Jamjuree Bold"/>
                <a:ea typeface="Bai Jamjuree Bold"/>
                <a:cs typeface="Bai Jamjuree Bold"/>
                <a:sym typeface="Bai Jamjuree Bold"/>
              </a:rPr>
              <a:t>raining Strategy</a:t>
            </a:r>
          </a:p>
        </p:txBody>
      </p:sp>
      <p:sp>
        <p:nvSpPr>
          <p:cNvPr name="TextBox 5" id="5"/>
          <p:cNvSpPr txBox="true"/>
          <p:nvPr/>
        </p:nvSpPr>
        <p:spPr>
          <a:xfrm rot="0">
            <a:off x="3478470" y="5661454"/>
            <a:ext cx="8939689" cy="847725"/>
          </a:xfrm>
          <a:prstGeom prst="rect">
            <a:avLst/>
          </a:prstGeom>
        </p:spPr>
        <p:txBody>
          <a:bodyPr anchor="t" rtlCol="false" tIns="0" lIns="0" bIns="0" rIns="0">
            <a:spAutoFit/>
          </a:bodyPr>
          <a:lstStyle/>
          <a:p>
            <a:pPr algn="ctr" marL="603533" indent="-301767" lvl="1">
              <a:lnSpc>
                <a:spcPts val="3354"/>
              </a:lnSpc>
              <a:spcBef>
                <a:spcPct val="0"/>
              </a:spcBef>
              <a:buFont typeface="Arial"/>
              <a:buChar char="•"/>
            </a:pPr>
            <a:r>
              <a:rPr lang="en-US" b="true" sz="2795">
                <a:solidFill>
                  <a:srgbClr val="FFFFFF"/>
                </a:solidFill>
                <a:latin typeface="Bai Jamjuree Bold"/>
                <a:ea typeface="Bai Jamjuree Bold"/>
                <a:cs typeface="Bai Jamjuree Bold"/>
                <a:sym typeface="Bai Jamjuree Bold"/>
              </a:rPr>
              <a:t>Mem</a:t>
            </a:r>
            <a:r>
              <a:rPr lang="en-US" b="true" sz="2795">
                <a:solidFill>
                  <a:srgbClr val="FFFFFF"/>
                </a:solidFill>
                <a:latin typeface="Bai Jamjuree Bold"/>
                <a:ea typeface="Bai Jamjuree Bold"/>
                <a:cs typeface="Bai Jamjuree Bold"/>
                <a:sym typeface="Bai Jamjuree Bold"/>
              </a:rPr>
              <a:t>ory Efficiency: Reduced VRAM requirements</a:t>
            </a:r>
          </a:p>
          <a:p>
            <a:pPr algn="ctr">
              <a:lnSpc>
                <a:spcPts val="3354"/>
              </a:lnSpc>
              <a:spcBef>
                <a:spcPct val="0"/>
              </a:spcBef>
            </a:pPr>
          </a:p>
        </p:txBody>
      </p:sp>
      <p:sp>
        <p:nvSpPr>
          <p:cNvPr name="TextBox 6" id="6"/>
          <p:cNvSpPr txBox="true"/>
          <p:nvPr/>
        </p:nvSpPr>
        <p:spPr>
          <a:xfrm rot="0">
            <a:off x="1163887" y="6661579"/>
            <a:ext cx="7978854" cy="876300"/>
          </a:xfrm>
          <a:prstGeom prst="rect">
            <a:avLst/>
          </a:prstGeom>
        </p:spPr>
        <p:txBody>
          <a:bodyPr anchor="t" rtlCol="false" tIns="0" lIns="0" bIns="0" rIns="0">
            <a:spAutoFit/>
          </a:bodyPr>
          <a:lstStyle/>
          <a:p>
            <a:pPr algn="ctr" marL="625123" indent="-312561" lvl="1">
              <a:lnSpc>
                <a:spcPts val="3474"/>
              </a:lnSpc>
              <a:spcBef>
                <a:spcPct val="0"/>
              </a:spcBef>
              <a:buFont typeface="Arial"/>
              <a:buChar char="•"/>
            </a:pPr>
            <a:r>
              <a:rPr lang="en-US" b="true" sz="2895">
                <a:solidFill>
                  <a:srgbClr val="FFFFFF"/>
                </a:solidFill>
                <a:latin typeface="Bai Jamjuree Bold"/>
                <a:ea typeface="Bai Jamjuree Bold"/>
                <a:cs typeface="Bai Jamjuree Bold"/>
                <a:sym typeface="Bai Jamjuree Bold"/>
              </a:rPr>
              <a:t>T</a:t>
            </a:r>
            <a:r>
              <a:rPr lang="en-US" b="true" sz="2895">
                <a:solidFill>
                  <a:srgbClr val="FFFFFF"/>
                </a:solidFill>
                <a:latin typeface="Bai Jamjuree Bold"/>
                <a:ea typeface="Bai Jamjuree Bold"/>
                <a:cs typeface="Bai Jamjuree Bold"/>
                <a:sym typeface="Bai Jamjuree Bold"/>
              </a:rPr>
              <a:t>raining Stability: Coarse-to-fine learning</a:t>
            </a:r>
          </a:p>
          <a:p>
            <a:pPr algn="ctr">
              <a:lnSpc>
                <a:spcPts val="3474"/>
              </a:lnSpc>
              <a:spcBef>
                <a:spcPct val="0"/>
              </a:spcBef>
            </a:pPr>
          </a:p>
        </p:txBody>
      </p:sp>
      <p:sp>
        <p:nvSpPr>
          <p:cNvPr name="TextBox 7" id="7"/>
          <p:cNvSpPr txBox="true"/>
          <p:nvPr/>
        </p:nvSpPr>
        <p:spPr>
          <a:xfrm rot="0">
            <a:off x="3478470" y="8246722"/>
            <a:ext cx="9318665" cy="847725"/>
          </a:xfrm>
          <a:prstGeom prst="rect">
            <a:avLst/>
          </a:prstGeom>
        </p:spPr>
        <p:txBody>
          <a:bodyPr anchor="t" rtlCol="false" tIns="0" lIns="0" bIns="0" rIns="0">
            <a:spAutoFit/>
          </a:bodyPr>
          <a:lstStyle/>
          <a:p>
            <a:pPr algn="ctr" marL="607400" indent="-303700" lvl="1">
              <a:lnSpc>
                <a:spcPts val="3376"/>
              </a:lnSpc>
              <a:spcBef>
                <a:spcPct val="0"/>
              </a:spcBef>
              <a:buFont typeface="Arial"/>
              <a:buChar char="•"/>
            </a:pPr>
            <a:r>
              <a:rPr lang="en-US" b="true" sz="2813">
                <a:solidFill>
                  <a:srgbClr val="FFFFFF"/>
                </a:solidFill>
                <a:latin typeface="Bai Jamjuree Bold"/>
                <a:ea typeface="Bai Jamjuree Bold"/>
                <a:cs typeface="Bai Jamjuree Bold"/>
                <a:sym typeface="Bai Jamjuree Bold"/>
              </a:rPr>
              <a:t>F</a:t>
            </a:r>
            <a:r>
              <a:rPr lang="en-US" b="true" sz="2813">
                <a:solidFill>
                  <a:srgbClr val="FFFFFF"/>
                </a:solidFill>
                <a:latin typeface="Bai Jamjuree Bold"/>
                <a:ea typeface="Bai Jamjuree Bold"/>
                <a:cs typeface="Bai Jamjuree Bold"/>
                <a:sym typeface="Bai Jamjuree Bold"/>
              </a:rPr>
              <a:t>aster Convergence: Quick structural learning first</a:t>
            </a:r>
          </a:p>
          <a:p>
            <a:pPr algn="ctr">
              <a:lnSpc>
                <a:spcPts val="3376"/>
              </a:lnSpc>
              <a:spcBef>
                <a:spcPct val="0"/>
              </a:spcBef>
            </a:pPr>
          </a:p>
        </p:txBody>
      </p:sp>
      <p:sp>
        <p:nvSpPr>
          <p:cNvPr name="TextBox 8" id="8"/>
          <p:cNvSpPr txBox="true"/>
          <p:nvPr/>
        </p:nvSpPr>
        <p:spPr>
          <a:xfrm rot="0">
            <a:off x="5710305" y="7360897"/>
            <a:ext cx="9777769" cy="876300"/>
          </a:xfrm>
          <a:prstGeom prst="rect">
            <a:avLst/>
          </a:prstGeom>
        </p:spPr>
        <p:txBody>
          <a:bodyPr anchor="t" rtlCol="false" tIns="0" lIns="0" bIns="0" rIns="0">
            <a:spAutoFit/>
          </a:bodyPr>
          <a:lstStyle/>
          <a:p>
            <a:pPr algn="ctr" marL="625123" indent="-312561" lvl="1">
              <a:lnSpc>
                <a:spcPts val="3474"/>
              </a:lnSpc>
              <a:spcBef>
                <a:spcPct val="0"/>
              </a:spcBef>
              <a:buFont typeface="Arial"/>
              <a:buChar char="•"/>
            </a:pPr>
            <a:r>
              <a:rPr lang="en-US" b="true" sz="2895">
                <a:solidFill>
                  <a:srgbClr val="FFFFFF"/>
                </a:solidFill>
                <a:latin typeface="Bai Jamjuree Bold"/>
                <a:ea typeface="Bai Jamjuree Bold"/>
                <a:cs typeface="Bai Jamjuree Bold"/>
                <a:sym typeface="Bai Jamjuree Bold"/>
              </a:rPr>
              <a:t>Cur</a:t>
            </a:r>
            <a:r>
              <a:rPr lang="en-US" b="true" sz="2895">
                <a:solidFill>
                  <a:srgbClr val="FFFFFF"/>
                </a:solidFill>
                <a:latin typeface="Bai Jamjuree Bold"/>
                <a:ea typeface="Bai Jamjuree Bold"/>
                <a:cs typeface="Bai Jamjuree Bold"/>
                <a:sym typeface="Bai Jamjuree Bold"/>
              </a:rPr>
              <a:t>riculum Learning: Gradually increasing difficulty</a:t>
            </a:r>
          </a:p>
          <a:p>
            <a:pPr algn="ctr">
              <a:lnSpc>
                <a:spcPts val="3474"/>
              </a:lnSpc>
              <a:spcBef>
                <a:spcPct val="0"/>
              </a:spcBef>
            </a:pPr>
          </a:p>
        </p:txBody>
      </p:sp>
      <p:grpSp>
        <p:nvGrpSpPr>
          <p:cNvPr name="Group 9" id="9"/>
          <p:cNvGrpSpPr>
            <a:grpSpLocks noChangeAspect="true"/>
          </p:cNvGrpSpPr>
          <p:nvPr/>
        </p:nvGrpSpPr>
        <p:grpSpPr>
          <a:xfrm rot="0">
            <a:off x="-7027851" y="3770728"/>
            <a:ext cx="17627040" cy="11702880"/>
            <a:chOff x="0" y="0"/>
            <a:chExt cx="23502720" cy="15603840"/>
          </a:xfrm>
        </p:grpSpPr>
        <p:sp>
          <p:nvSpPr>
            <p:cNvPr name="Freeform 10" id="10"/>
            <p:cNvSpPr/>
            <p:nvPr/>
          </p:nvSpPr>
          <p:spPr>
            <a:xfrm flipH="false" flipV="false" rot="0">
              <a:off x="0" y="0"/>
              <a:ext cx="23502747" cy="15603855"/>
            </a:xfrm>
            <a:custGeom>
              <a:avLst/>
              <a:gdLst/>
              <a:ahLst/>
              <a:cxnLst/>
              <a:rect r="r" b="b" t="t" l="l"/>
              <a:pathLst>
                <a:path h="15603855" w="23502747">
                  <a:moveTo>
                    <a:pt x="0" y="0"/>
                  </a:moveTo>
                  <a:lnTo>
                    <a:pt x="23502747" y="0"/>
                  </a:lnTo>
                  <a:lnTo>
                    <a:pt x="23502747" y="15603855"/>
                  </a:lnTo>
                  <a:lnTo>
                    <a:pt x="0" y="15603855"/>
                  </a:lnTo>
                  <a:lnTo>
                    <a:pt x="0" y="0"/>
                  </a:lnTo>
                  <a:close/>
                </a:path>
              </a:pathLst>
            </a:custGeom>
            <a:blipFill>
              <a:blip r:embed="rId3"/>
              <a:stretch>
                <a:fillRect l="-7317" t="0" r="-7329" b="-1"/>
              </a:stretch>
            </a:blipFill>
          </p:spPr>
        </p:sp>
      </p:grpSp>
      <p:grpSp>
        <p:nvGrpSpPr>
          <p:cNvPr name="Group 11" id="11"/>
          <p:cNvGrpSpPr>
            <a:grpSpLocks noChangeAspect="true"/>
          </p:cNvGrpSpPr>
          <p:nvPr/>
        </p:nvGrpSpPr>
        <p:grpSpPr>
          <a:xfrm rot="0">
            <a:off x="-14374357" y="-6192041"/>
            <a:ext cx="24118560" cy="24564240"/>
            <a:chOff x="0" y="0"/>
            <a:chExt cx="32158080" cy="32752320"/>
          </a:xfrm>
        </p:grpSpPr>
        <p:sp>
          <p:nvSpPr>
            <p:cNvPr name="Freeform 12" id="12"/>
            <p:cNvSpPr/>
            <p:nvPr/>
          </p:nvSpPr>
          <p:spPr>
            <a:xfrm flipH="false" flipV="false" rot="0">
              <a:off x="0" y="0"/>
              <a:ext cx="32158050" cy="32752283"/>
            </a:xfrm>
            <a:custGeom>
              <a:avLst/>
              <a:gdLst/>
              <a:ahLst/>
              <a:cxnLst/>
              <a:rect r="r" b="b" t="t" l="l"/>
              <a:pathLst>
                <a:path h="32752283" w="32158050">
                  <a:moveTo>
                    <a:pt x="0" y="0"/>
                  </a:moveTo>
                  <a:lnTo>
                    <a:pt x="32158050" y="0"/>
                  </a:lnTo>
                  <a:lnTo>
                    <a:pt x="32158050" y="32752283"/>
                  </a:lnTo>
                  <a:lnTo>
                    <a:pt x="0" y="32752283"/>
                  </a:lnTo>
                  <a:lnTo>
                    <a:pt x="0" y="0"/>
                  </a:lnTo>
                  <a:close/>
                </a:path>
              </a:pathLst>
            </a:custGeom>
            <a:blipFill>
              <a:blip r:embed="rId4"/>
              <a:stretch>
                <a:fillRect l="0" t="-3058" r="-3" b="4869"/>
              </a:stretch>
            </a:blipFill>
          </p:spPr>
        </p:sp>
      </p:grpSp>
      <p:sp>
        <p:nvSpPr>
          <p:cNvPr name="TextBox 13" id="13"/>
          <p:cNvSpPr txBox="true"/>
          <p:nvPr/>
        </p:nvSpPr>
        <p:spPr>
          <a:xfrm rot="0">
            <a:off x="4568763" y="9258300"/>
            <a:ext cx="7297950" cy="475013"/>
          </a:xfrm>
          <a:prstGeom prst="rect">
            <a:avLst/>
          </a:prstGeom>
        </p:spPr>
        <p:txBody>
          <a:bodyPr anchor="t" rtlCol="false" tIns="0" lIns="0" bIns="0" rIns="0">
            <a:spAutoFit/>
          </a:bodyPr>
          <a:lstStyle/>
          <a:p>
            <a:pPr algn="ctr">
              <a:lnSpc>
                <a:spcPts val="3766"/>
              </a:lnSpc>
              <a:spcBef>
                <a:spcPct val="0"/>
              </a:spcBef>
            </a:pPr>
            <a:r>
              <a:rPr lang="en-US" b="true" sz="3139">
                <a:solidFill>
                  <a:srgbClr val="FFFFFF"/>
                </a:solidFill>
                <a:latin typeface="Bai Jamjuree Bold"/>
                <a:ea typeface="Bai Jamjuree Bold"/>
                <a:cs typeface="Bai Jamjuree Bold"/>
                <a:sym typeface="Bai Jamjuree Bold"/>
              </a:rPr>
              <a:t> Mem</a:t>
            </a:r>
            <a:r>
              <a:rPr lang="en-US" b="true" sz="3139">
                <a:solidFill>
                  <a:srgbClr val="FFFFFF"/>
                </a:solidFill>
                <a:latin typeface="Bai Jamjuree Bold"/>
                <a:ea typeface="Bai Jamjuree Bold"/>
                <a:cs typeface="Bai Jamjuree Bold"/>
                <a:sym typeface="Bai Jamjuree Bold"/>
              </a:rPr>
              <a:t>ory Optimization Techniques</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16100A"/>
        </a:solidFill>
      </p:bgPr>
    </p:bg>
    <p:spTree>
      <p:nvGrpSpPr>
        <p:cNvPr id="1" name=""/>
        <p:cNvGrpSpPr/>
        <p:nvPr/>
      </p:nvGrpSpPr>
      <p:grpSpPr>
        <a:xfrm>
          <a:off x="0" y="0"/>
          <a:ext cx="0" cy="0"/>
          <a:chOff x="0" y="0"/>
          <a:chExt cx="0" cy="0"/>
        </a:xfrm>
      </p:grpSpPr>
      <p:sp>
        <p:nvSpPr>
          <p:cNvPr name="Freeform 2" id="2"/>
          <p:cNvSpPr/>
          <p:nvPr/>
        </p:nvSpPr>
        <p:spPr>
          <a:xfrm flipH="false" flipV="false" rot="0">
            <a:off x="298651" y="3017817"/>
            <a:ext cx="5522801" cy="4758308"/>
          </a:xfrm>
          <a:custGeom>
            <a:avLst/>
            <a:gdLst/>
            <a:ahLst/>
            <a:cxnLst/>
            <a:rect r="r" b="b" t="t" l="l"/>
            <a:pathLst>
              <a:path h="4758308" w="5522801">
                <a:moveTo>
                  <a:pt x="0" y="0"/>
                </a:moveTo>
                <a:lnTo>
                  <a:pt x="5522801" y="0"/>
                </a:lnTo>
                <a:lnTo>
                  <a:pt x="5522801" y="4758308"/>
                </a:lnTo>
                <a:lnTo>
                  <a:pt x="0" y="4758308"/>
                </a:lnTo>
                <a:lnTo>
                  <a:pt x="0" y="0"/>
                </a:lnTo>
                <a:close/>
              </a:path>
            </a:pathLst>
          </a:custGeom>
          <a:blipFill>
            <a:blip r:embed="rId2"/>
            <a:stretch>
              <a:fillRect l="0" t="0" r="0" b="0"/>
            </a:stretch>
          </a:blipFill>
        </p:spPr>
      </p:sp>
      <p:sp>
        <p:nvSpPr>
          <p:cNvPr name="Freeform 3" id="3"/>
          <p:cNvSpPr/>
          <p:nvPr/>
        </p:nvSpPr>
        <p:spPr>
          <a:xfrm flipH="false" flipV="false" rot="0">
            <a:off x="6206102" y="3059571"/>
            <a:ext cx="6181303" cy="4649899"/>
          </a:xfrm>
          <a:custGeom>
            <a:avLst/>
            <a:gdLst/>
            <a:ahLst/>
            <a:cxnLst/>
            <a:rect r="r" b="b" t="t" l="l"/>
            <a:pathLst>
              <a:path h="4649899" w="6181303">
                <a:moveTo>
                  <a:pt x="0" y="0"/>
                </a:moveTo>
                <a:lnTo>
                  <a:pt x="6181303" y="0"/>
                </a:lnTo>
                <a:lnTo>
                  <a:pt x="6181303" y="4649899"/>
                </a:lnTo>
                <a:lnTo>
                  <a:pt x="0" y="4649899"/>
                </a:lnTo>
                <a:lnTo>
                  <a:pt x="0" y="0"/>
                </a:lnTo>
                <a:close/>
              </a:path>
            </a:pathLst>
          </a:custGeom>
          <a:blipFill>
            <a:blip r:embed="rId3"/>
            <a:stretch>
              <a:fillRect l="0" t="0" r="0" b="0"/>
            </a:stretch>
          </a:blipFill>
        </p:spPr>
      </p:sp>
      <p:sp>
        <p:nvSpPr>
          <p:cNvPr name="Freeform 4" id="4"/>
          <p:cNvSpPr/>
          <p:nvPr/>
        </p:nvSpPr>
        <p:spPr>
          <a:xfrm flipH="false" flipV="false" rot="0">
            <a:off x="12913620" y="2926260"/>
            <a:ext cx="4836803" cy="4783210"/>
          </a:xfrm>
          <a:custGeom>
            <a:avLst/>
            <a:gdLst/>
            <a:ahLst/>
            <a:cxnLst/>
            <a:rect r="r" b="b" t="t" l="l"/>
            <a:pathLst>
              <a:path h="4783210" w="4836803">
                <a:moveTo>
                  <a:pt x="0" y="0"/>
                </a:moveTo>
                <a:lnTo>
                  <a:pt x="4836803" y="0"/>
                </a:lnTo>
                <a:lnTo>
                  <a:pt x="4836803" y="4783210"/>
                </a:lnTo>
                <a:lnTo>
                  <a:pt x="0" y="4783210"/>
                </a:lnTo>
                <a:lnTo>
                  <a:pt x="0" y="0"/>
                </a:lnTo>
                <a:close/>
              </a:path>
            </a:pathLst>
          </a:custGeom>
          <a:blipFill>
            <a:blip r:embed="rId4"/>
            <a:stretch>
              <a:fillRect l="0" t="0" r="0" b="0"/>
            </a:stretch>
          </a:blipFill>
        </p:spPr>
      </p:sp>
      <p:sp>
        <p:nvSpPr>
          <p:cNvPr name="TextBox 5" id="5"/>
          <p:cNvSpPr txBox="true"/>
          <p:nvPr/>
        </p:nvSpPr>
        <p:spPr>
          <a:xfrm rot="0">
            <a:off x="4644331" y="457200"/>
            <a:ext cx="8424148" cy="676275"/>
          </a:xfrm>
          <a:prstGeom prst="rect">
            <a:avLst/>
          </a:prstGeom>
        </p:spPr>
        <p:txBody>
          <a:bodyPr anchor="t" rtlCol="false" tIns="0" lIns="0" bIns="0" rIns="0">
            <a:spAutoFit/>
          </a:bodyPr>
          <a:lstStyle/>
          <a:p>
            <a:pPr algn="ctr">
              <a:lnSpc>
                <a:spcPts val="5394"/>
              </a:lnSpc>
              <a:spcBef>
                <a:spcPct val="0"/>
              </a:spcBef>
            </a:pPr>
            <a:r>
              <a:rPr lang="en-US" b="true" sz="4495">
                <a:solidFill>
                  <a:srgbClr val="FFFFFF"/>
                </a:solidFill>
                <a:latin typeface="Bai Jamjuree Bold"/>
                <a:ea typeface="Bai Jamjuree Bold"/>
                <a:cs typeface="Bai Jamjuree Bold"/>
                <a:sym typeface="Bai Jamjuree Bold"/>
              </a:rPr>
              <a:t>T</a:t>
            </a:r>
            <a:r>
              <a:rPr lang="en-US" b="true" sz="4495">
                <a:solidFill>
                  <a:srgbClr val="FFFFFF"/>
                </a:solidFill>
                <a:latin typeface="Bai Jamjuree Bold"/>
                <a:ea typeface="Bai Jamjuree Bold"/>
                <a:cs typeface="Bai Jamjuree Bold"/>
                <a:sym typeface="Bai Jamjuree Bold"/>
              </a:rPr>
              <a:t>raining Progression Examples</a:t>
            </a:r>
          </a:p>
        </p:txBody>
      </p:sp>
      <p:sp>
        <p:nvSpPr>
          <p:cNvPr name="TextBox 6" id="6"/>
          <p:cNvSpPr txBox="true"/>
          <p:nvPr/>
        </p:nvSpPr>
        <p:spPr>
          <a:xfrm rot="0">
            <a:off x="7179500" y="1569799"/>
            <a:ext cx="2427684" cy="704850"/>
          </a:xfrm>
          <a:prstGeom prst="rect">
            <a:avLst/>
          </a:prstGeom>
        </p:spPr>
        <p:txBody>
          <a:bodyPr anchor="t" rtlCol="false" tIns="0" lIns="0" bIns="0" rIns="0">
            <a:spAutoFit/>
          </a:bodyPr>
          <a:lstStyle/>
          <a:p>
            <a:pPr algn="ctr">
              <a:lnSpc>
                <a:spcPts val="5514"/>
              </a:lnSpc>
              <a:spcBef>
                <a:spcPct val="0"/>
              </a:spcBef>
            </a:pPr>
            <a:r>
              <a:rPr lang="en-US" b="true" sz="4595">
                <a:solidFill>
                  <a:srgbClr val="FFFFFF"/>
                </a:solidFill>
                <a:latin typeface="Bai Jamjuree Bold"/>
                <a:ea typeface="Bai Jamjuree Bold"/>
                <a:cs typeface="Bai Jamjuree Bold"/>
                <a:sym typeface="Bai Jamjuree Bold"/>
              </a:rPr>
              <a:t>Dresses </a:t>
            </a:r>
          </a:p>
        </p:txBody>
      </p:sp>
      <p:sp>
        <p:nvSpPr>
          <p:cNvPr name="TextBox 7" id="7"/>
          <p:cNvSpPr txBox="true"/>
          <p:nvPr/>
        </p:nvSpPr>
        <p:spPr>
          <a:xfrm rot="0">
            <a:off x="1663721" y="7941685"/>
            <a:ext cx="2405420" cy="438150"/>
          </a:xfrm>
          <a:prstGeom prst="rect">
            <a:avLst/>
          </a:prstGeom>
        </p:spPr>
        <p:txBody>
          <a:bodyPr anchor="t" rtlCol="false" tIns="0" lIns="0" bIns="0" rIns="0">
            <a:spAutoFit/>
          </a:bodyPr>
          <a:lstStyle/>
          <a:p>
            <a:pPr algn="ctr">
              <a:lnSpc>
                <a:spcPts val="3474"/>
              </a:lnSpc>
              <a:spcBef>
                <a:spcPct val="0"/>
              </a:spcBef>
            </a:pPr>
            <a:r>
              <a:rPr lang="en-US" b="true" sz="2895">
                <a:solidFill>
                  <a:srgbClr val="FFFFFF"/>
                </a:solidFill>
                <a:latin typeface="Bai Jamjuree Bold"/>
                <a:ea typeface="Bai Jamjuree Bold"/>
                <a:cs typeface="Bai Jamjuree Bold"/>
                <a:sym typeface="Bai Jamjuree Bold"/>
              </a:rPr>
              <a:t>Early epochs </a:t>
            </a:r>
          </a:p>
        </p:txBody>
      </p:sp>
      <p:sp>
        <p:nvSpPr>
          <p:cNvPr name="TextBox 8" id="8"/>
          <p:cNvSpPr txBox="true"/>
          <p:nvPr/>
        </p:nvSpPr>
        <p:spPr>
          <a:xfrm rot="0">
            <a:off x="8587135" y="7941685"/>
            <a:ext cx="2667953" cy="438150"/>
          </a:xfrm>
          <a:prstGeom prst="rect">
            <a:avLst/>
          </a:prstGeom>
        </p:spPr>
        <p:txBody>
          <a:bodyPr anchor="t" rtlCol="false" tIns="0" lIns="0" bIns="0" rIns="0">
            <a:spAutoFit/>
          </a:bodyPr>
          <a:lstStyle/>
          <a:p>
            <a:pPr algn="ctr">
              <a:lnSpc>
                <a:spcPts val="3474"/>
              </a:lnSpc>
              <a:spcBef>
                <a:spcPct val="0"/>
              </a:spcBef>
            </a:pPr>
            <a:r>
              <a:rPr lang="en-US" b="true" sz="2895">
                <a:solidFill>
                  <a:srgbClr val="FFFFFF"/>
                </a:solidFill>
                <a:latin typeface="Bai Jamjuree Bold"/>
                <a:ea typeface="Bai Jamjuree Bold"/>
                <a:cs typeface="Bai Jamjuree Bold"/>
                <a:sym typeface="Bai Jamjuree Bold"/>
              </a:rPr>
              <a:t>Middel epochs </a:t>
            </a:r>
          </a:p>
        </p:txBody>
      </p:sp>
      <p:sp>
        <p:nvSpPr>
          <p:cNvPr name="TextBox 9" id="9"/>
          <p:cNvSpPr txBox="true"/>
          <p:nvPr/>
        </p:nvSpPr>
        <p:spPr>
          <a:xfrm rot="0">
            <a:off x="14321615" y="7941685"/>
            <a:ext cx="2388156" cy="438150"/>
          </a:xfrm>
          <a:prstGeom prst="rect">
            <a:avLst/>
          </a:prstGeom>
        </p:spPr>
        <p:txBody>
          <a:bodyPr anchor="t" rtlCol="false" tIns="0" lIns="0" bIns="0" rIns="0">
            <a:spAutoFit/>
          </a:bodyPr>
          <a:lstStyle/>
          <a:p>
            <a:pPr algn="ctr">
              <a:lnSpc>
                <a:spcPts val="3474"/>
              </a:lnSpc>
              <a:spcBef>
                <a:spcPct val="0"/>
              </a:spcBef>
            </a:pPr>
            <a:r>
              <a:rPr lang="en-US" b="true" sz="2895">
                <a:solidFill>
                  <a:srgbClr val="FFFFFF"/>
                </a:solidFill>
                <a:latin typeface="Bai Jamjuree Bold"/>
                <a:ea typeface="Bai Jamjuree Bold"/>
                <a:cs typeface="Bai Jamjuree Bold"/>
                <a:sym typeface="Bai Jamjuree Bold"/>
              </a:rPr>
              <a:t>Late  epochs </a:t>
            </a:r>
          </a:p>
        </p:txBody>
      </p:sp>
      <p:grpSp>
        <p:nvGrpSpPr>
          <p:cNvPr name="Group 10" id="10"/>
          <p:cNvGrpSpPr>
            <a:grpSpLocks noChangeAspect="true"/>
          </p:cNvGrpSpPr>
          <p:nvPr/>
        </p:nvGrpSpPr>
        <p:grpSpPr>
          <a:xfrm rot="0">
            <a:off x="-636166" y="1926987"/>
            <a:ext cx="24118560" cy="24564240"/>
            <a:chOff x="0" y="0"/>
            <a:chExt cx="32158080" cy="32752320"/>
          </a:xfrm>
        </p:grpSpPr>
        <p:sp>
          <p:nvSpPr>
            <p:cNvPr name="Freeform 11" id="11"/>
            <p:cNvSpPr/>
            <p:nvPr/>
          </p:nvSpPr>
          <p:spPr>
            <a:xfrm flipH="false" flipV="false" rot="0">
              <a:off x="0" y="0"/>
              <a:ext cx="32158050" cy="32752283"/>
            </a:xfrm>
            <a:custGeom>
              <a:avLst/>
              <a:gdLst/>
              <a:ahLst/>
              <a:cxnLst/>
              <a:rect r="r" b="b" t="t" l="l"/>
              <a:pathLst>
                <a:path h="32752283" w="32158050">
                  <a:moveTo>
                    <a:pt x="0" y="0"/>
                  </a:moveTo>
                  <a:lnTo>
                    <a:pt x="32158050" y="0"/>
                  </a:lnTo>
                  <a:lnTo>
                    <a:pt x="32158050" y="32752283"/>
                  </a:lnTo>
                  <a:lnTo>
                    <a:pt x="0" y="32752283"/>
                  </a:lnTo>
                  <a:lnTo>
                    <a:pt x="0" y="0"/>
                  </a:lnTo>
                  <a:close/>
                </a:path>
              </a:pathLst>
            </a:custGeom>
            <a:blipFill>
              <a:blip r:embed="rId5"/>
              <a:stretch>
                <a:fillRect l="0" t="-3058" r="-3" b="4869"/>
              </a:stretch>
            </a:blipFill>
          </p:spPr>
        </p:sp>
      </p:grpSp>
      <p:grpSp>
        <p:nvGrpSpPr>
          <p:cNvPr name="Group 12" id="12"/>
          <p:cNvGrpSpPr>
            <a:grpSpLocks noChangeAspect="true"/>
          </p:cNvGrpSpPr>
          <p:nvPr/>
        </p:nvGrpSpPr>
        <p:grpSpPr>
          <a:xfrm rot="0">
            <a:off x="-4558561" y="5143500"/>
            <a:ext cx="17627040" cy="11702880"/>
            <a:chOff x="0" y="0"/>
            <a:chExt cx="23502720" cy="15603840"/>
          </a:xfrm>
        </p:grpSpPr>
        <p:sp>
          <p:nvSpPr>
            <p:cNvPr name="Freeform 13" id="13"/>
            <p:cNvSpPr/>
            <p:nvPr/>
          </p:nvSpPr>
          <p:spPr>
            <a:xfrm flipH="false" flipV="false" rot="0">
              <a:off x="0" y="0"/>
              <a:ext cx="23502747" cy="15603855"/>
            </a:xfrm>
            <a:custGeom>
              <a:avLst/>
              <a:gdLst/>
              <a:ahLst/>
              <a:cxnLst/>
              <a:rect r="r" b="b" t="t" l="l"/>
              <a:pathLst>
                <a:path h="15603855" w="23502747">
                  <a:moveTo>
                    <a:pt x="0" y="0"/>
                  </a:moveTo>
                  <a:lnTo>
                    <a:pt x="23502747" y="0"/>
                  </a:lnTo>
                  <a:lnTo>
                    <a:pt x="23502747" y="15603855"/>
                  </a:lnTo>
                  <a:lnTo>
                    <a:pt x="0" y="15603855"/>
                  </a:lnTo>
                  <a:lnTo>
                    <a:pt x="0" y="0"/>
                  </a:lnTo>
                  <a:close/>
                </a:path>
              </a:pathLst>
            </a:custGeom>
            <a:blipFill>
              <a:blip r:embed="rId6"/>
              <a:stretch>
                <a:fillRect l="-7317" t="0" r="-7329" b="-1"/>
              </a:stretch>
            </a:blipFill>
          </p:spPr>
        </p:sp>
      </p:gr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16100A"/>
        </a:solidFill>
      </p:bgPr>
    </p:bg>
    <p:spTree>
      <p:nvGrpSpPr>
        <p:cNvPr id="1" name=""/>
        <p:cNvGrpSpPr/>
        <p:nvPr/>
      </p:nvGrpSpPr>
      <p:grpSpPr>
        <a:xfrm>
          <a:off x="0" y="0"/>
          <a:ext cx="0" cy="0"/>
          <a:chOff x="0" y="0"/>
          <a:chExt cx="0" cy="0"/>
        </a:xfrm>
      </p:grpSpPr>
      <p:sp>
        <p:nvSpPr>
          <p:cNvPr name="Freeform 2" id="2"/>
          <p:cNvSpPr/>
          <p:nvPr/>
        </p:nvSpPr>
        <p:spPr>
          <a:xfrm flipH="false" flipV="false" rot="0">
            <a:off x="350364" y="2888598"/>
            <a:ext cx="5479653" cy="4858533"/>
          </a:xfrm>
          <a:custGeom>
            <a:avLst/>
            <a:gdLst/>
            <a:ahLst/>
            <a:cxnLst/>
            <a:rect r="r" b="b" t="t" l="l"/>
            <a:pathLst>
              <a:path h="4858533" w="5479653">
                <a:moveTo>
                  <a:pt x="0" y="0"/>
                </a:moveTo>
                <a:lnTo>
                  <a:pt x="5479652" y="0"/>
                </a:lnTo>
                <a:lnTo>
                  <a:pt x="5479652" y="4858533"/>
                </a:lnTo>
                <a:lnTo>
                  <a:pt x="0" y="4858533"/>
                </a:lnTo>
                <a:lnTo>
                  <a:pt x="0" y="0"/>
                </a:lnTo>
                <a:close/>
              </a:path>
            </a:pathLst>
          </a:custGeom>
          <a:blipFill>
            <a:blip r:embed="rId2"/>
            <a:stretch>
              <a:fillRect l="0" t="0" r="0" b="0"/>
            </a:stretch>
          </a:blipFill>
        </p:spPr>
      </p:sp>
      <p:sp>
        <p:nvSpPr>
          <p:cNvPr name="Freeform 3" id="3"/>
          <p:cNvSpPr/>
          <p:nvPr/>
        </p:nvSpPr>
        <p:spPr>
          <a:xfrm flipH="false" flipV="false" rot="0">
            <a:off x="6382270" y="2926260"/>
            <a:ext cx="5979096" cy="4712454"/>
          </a:xfrm>
          <a:custGeom>
            <a:avLst/>
            <a:gdLst/>
            <a:ahLst/>
            <a:cxnLst/>
            <a:rect r="r" b="b" t="t" l="l"/>
            <a:pathLst>
              <a:path h="4712454" w="5979096">
                <a:moveTo>
                  <a:pt x="0" y="0"/>
                </a:moveTo>
                <a:lnTo>
                  <a:pt x="5979096" y="0"/>
                </a:lnTo>
                <a:lnTo>
                  <a:pt x="5979096" y="4712454"/>
                </a:lnTo>
                <a:lnTo>
                  <a:pt x="0" y="4712454"/>
                </a:lnTo>
                <a:lnTo>
                  <a:pt x="0" y="0"/>
                </a:lnTo>
                <a:close/>
              </a:path>
            </a:pathLst>
          </a:custGeom>
          <a:blipFill>
            <a:blip r:embed="rId3"/>
            <a:stretch>
              <a:fillRect l="0" t="0" r="0" b="0"/>
            </a:stretch>
          </a:blipFill>
        </p:spPr>
      </p:sp>
      <p:sp>
        <p:nvSpPr>
          <p:cNvPr name="Freeform 4" id="4"/>
          <p:cNvSpPr/>
          <p:nvPr/>
        </p:nvSpPr>
        <p:spPr>
          <a:xfrm flipH="false" flipV="false" rot="0">
            <a:off x="12913816" y="2916455"/>
            <a:ext cx="5082432" cy="4722259"/>
          </a:xfrm>
          <a:custGeom>
            <a:avLst/>
            <a:gdLst/>
            <a:ahLst/>
            <a:cxnLst/>
            <a:rect r="r" b="b" t="t" l="l"/>
            <a:pathLst>
              <a:path h="4722259" w="5082432">
                <a:moveTo>
                  <a:pt x="0" y="0"/>
                </a:moveTo>
                <a:lnTo>
                  <a:pt x="5082432" y="0"/>
                </a:lnTo>
                <a:lnTo>
                  <a:pt x="5082432" y="4722259"/>
                </a:lnTo>
                <a:lnTo>
                  <a:pt x="0" y="4722259"/>
                </a:lnTo>
                <a:lnTo>
                  <a:pt x="0" y="0"/>
                </a:lnTo>
                <a:close/>
              </a:path>
            </a:pathLst>
          </a:custGeom>
          <a:blipFill>
            <a:blip r:embed="rId4"/>
            <a:stretch>
              <a:fillRect l="0" t="0" r="0" b="0"/>
            </a:stretch>
          </a:blipFill>
        </p:spPr>
      </p:sp>
      <p:sp>
        <p:nvSpPr>
          <p:cNvPr name="TextBox 5" id="5"/>
          <p:cNvSpPr txBox="true"/>
          <p:nvPr/>
        </p:nvSpPr>
        <p:spPr>
          <a:xfrm rot="0">
            <a:off x="4644331" y="457200"/>
            <a:ext cx="8424148" cy="676275"/>
          </a:xfrm>
          <a:prstGeom prst="rect">
            <a:avLst/>
          </a:prstGeom>
        </p:spPr>
        <p:txBody>
          <a:bodyPr anchor="t" rtlCol="false" tIns="0" lIns="0" bIns="0" rIns="0">
            <a:spAutoFit/>
          </a:bodyPr>
          <a:lstStyle/>
          <a:p>
            <a:pPr algn="ctr">
              <a:lnSpc>
                <a:spcPts val="5394"/>
              </a:lnSpc>
              <a:spcBef>
                <a:spcPct val="0"/>
              </a:spcBef>
            </a:pPr>
            <a:r>
              <a:rPr lang="en-US" b="true" sz="4495">
                <a:solidFill>
                  <a:srgbClr val="FFFFFF"/>
                </a:solidFill>
                <a:latin typeface="Bai Jamjuree Bold"/>
                <a:ea typeface="Bai Jamjuree Bold"/>
                <a:cs typeface="Bai Jamjuree Bold"/>
                <a:sym typeface="Bai Jamjuree Bold"/>
              </a:rPr>
              <a:t>T</a:t>
            </a:r>
            <a:r>
              <a:rPr lang="en-US" b="true" sz="4495">
                <a:solidFill>
                  <a:srgbClr val="FFFFFF"/>
                </a:solidFill>
                <a:latin typeface="Bai Jamjuree Bold"/>
                <a:ea typeface="Bai Jamjuree Bold"/>
                <a:cs typeface="Bai Jamjuree Bold"/>
                <a:sym typeface="Bai Jamjuree Bold"/>
              </a:rPr>
              <a:t>raining Progression Examples</a:t>
            </a:r>
          </a:p>
        </p:txBody>
      </p:sp>
      <p:sp>
        <p:nvSpPr>
          <p:cNvPr name="TextBox 6" id="6"/>
          <p:cNvSpPr txBox="true"/>
          <p:nvPr/>
        </p:nvSpPr>
        <p:spPr>
          <a:xfrm rot="0">
            <a:off x="6682057" y="1530128"/>
            <a:ext cx="3422571" cy="704850"/>
          </a:xfrm>
          <a:prstGeom prst="rect">
            <a:avLst/>
          </a:prstGeom>
        </p:spPr>
        <p:txBody>
          <a:bodyPr anchor="t" rtlCol="false" tIns="0" lIns="0" bIns="0" rIns="0">
            <a:spAutoFit/>
          </a:bodyPr>
          <a:lstStyle/>
          <a:p>
            <a:pPr algn="ctr">
              <a:lnSpc>
                <a:spcPts val="5514"/>
              </a:lnSpc>
              <a:spcBef>
                <a:spcPct val="0"/>
              </a:spcBef>
            </a:pPr>
            <a:r>
              <a:rPr lang="en-US" b="true" sz="4595">
                <a:solidFill>
                  <a:srgbClr val="FFFFFF"/>
                </a:solidFill>
                <a:latin typeface="Bai Jamjuree Bold"/>
                <a:ea typeface="Bai Jamjuree Bold"/>
                <a:cs typeface="Bai Jamjuree Bold"/>
                <a:sym typeface="Bai Jamjuree Bold"/>
              </a:rPr>
              <a:t>Upper body </a:t>
            </a:r>
          </a:p>
        </p:txBody>
      </p:sp>
      <p:sp>
        <p:nvSpPr>
          <p:cNvPr name="TextBox 7" id="7"/>
          <p:cNvSpPr txBox="true"/>
          <p:nvPr/>
        </p:nvSpPr>
        <p:spPr>
          <a:xfrm rot="0">
            <a:off x="1663721" y="7941685"/>
            <a:ext cx="2405420" cy="438150"/>
          </a:xfrm>
          <a:prstGeom prst="rect">
            <a:avLst/>
          </a:prstGeom>
        </p:spPr>
        <p:txBody>
          <a:bodyPr anchor="t" rtlCol="false" tIns="0" lIns="0" bIns="0" rIns="0">
            <a:spAutoFit/>
          </a:bodyPr>
          <a:lstStyle/>
          <a:p>
            <a:pPr algn="ctr">
              <a:lnSpc>
                <a:spcPts val="3474"/>
              </a:lnSpc>
              <a:spcBef>
                <a:spcPct val="0"/>
              </a:spcBef>
            </a:pPr>
            <a:r>
              <a:rPr lang="en-US" b="true" sz="2895">
                <a:solidFill>
                  <a:srgbClr val="FFFFFF"/>
                </a:solidFill>
                <a:latin typeface="Bai Jamjuree Bold"/>
                <a:ea typeface="Bai Jamjuree Bold"/>
                <a:cs typeface="Bai Jamjuree Bold"/>
                <a:sym typeface="Bai Jamjuree Bold"/>
              </a:rPr>
              <a:t>Early epochs </a:t>
            </a:r>
          </a:p>
        </p:txBody>
      </p:sp>
      <p:sp>
        <p:nvSpPr>
          <p:cNvPr name="TextBox 8" id="8"/>
          <p:cNvSpPr txBox="true"/>
          <p:nvPr/>
        </p:nvSpPr>
        <p:spPr>
          <a:xfrm rot="0">
            <a:off x="8037842" y="7941685"/>
            <a:ext cx="2667953" cy="438150"/>
          </a:xfrm>
          <a:prstGeom prst="rect">
            <a:avLst/>
          </a:prstGeom>
        </p:spPr>
        <p:txBody>
          <a:bodyPr anchor="t" rtlCol="false" tIns="0" lIns="0" bIns="0" rIns="0">
            <a:spAutoFit/>
          </a:bodyPr>
          <a:lstStyle/>
          <a:p>
            <a:pPr algn="ctr">
              <a:lnSpc>
                <a:spcPts val="3474"/>
              </a:lnSpc>
              <a:spcBef>
                <a:spcPct val="0"/>
              </a:spcBef>
            </a:pPr>
            <a:r>
              <a:rPr lang="en-US" b="true" sz="2895">
                <a:solidFill>
                  <a:srgbClr val="FFFFFF"/>
                </a:solidFill>
                <a:latin typeface="Bai Jamjuree Bold"/>
                <a:ea typeface="Bai Jamjuree Bold"/>
                <a:cs typeface="Bai Jamjuree Bold"/>
                <a:sym typeface="Bai Jamjuree Bold"/>
              </a:rPr>
              <a:t>Middel epochs </a:t>
            </a:r>
          </a:p>
        </p:txBody>
      </p:sp>
      <p:sp>
        <p:nvSpPr>
          <p:cNvPr name="TextBox 9" id="9"/>
          <p:cNvSpPr txBox="true"/>
          <p:nvPr/>
        </p:nvSpPr>
        <p:spPr>
          <a:xfrm rot="0">
            <a:off x="14321615" y="7941685"/>
            <a:ext cx="2388156" cy="438150"/>
          </a:xfrm>
          <a:prstGeom prst="rect">
            <a:avLst/>
          </a:prstGeom>
        </p:spPr>
        <p:txBody>
          <a:bodyPr anchor="t" rtlCol="false" tIns="0" lIns="0" bIns="0" rIns="0">
            <a:spAutoFit/>
          </a:bodyPr>
          <a:lstStyle/>
          <a:p>
            <a:pPr algn="ctr">
              <a:lnSpc>
                <a:spcPts val="3474"/>
              </a:lnSpc>
              <a:spcBef>
                <a:spcPct val="0"/>
              </a:spcBef>
            </a:pPr>
            <a:r>
              <a:rPr lang="en-US" b="true" sz="2895">
                <a:solidFill>
                  <a:srgbClr val="FFFFFF"/>
                </a:solidFill>
                <a:latin typeface="Bai Jamjuree Bold"/>
                <a:ea typeface="Bai Jamjuree Bold"/>
                <a:cs typeface="Bai Jamjuree Bold"/>
                <a:sym typeface="Bai Jamjuree Bold"/>
              </a:rPr>
              <a:t>Late  epochs </a:t>
            </a:r>
          </a:p>
        </p:txBody>
      </p:sp>
      <p:grpSp>
        <p:nvGrpSpPr>
          <p:cNvPr name="Group 10" id="10"/>
          <p:cNvGrpSpPr>
            <a:grpSpLocks noChangeAspect="true"/>
          </p:cNvGrpSpPr>
          <p:nvPr/>
        </p:nvGrpSpPr>
        <p:grpSpPr>
          <a:xfrm rot="0">
            <a:off x="-4558561" y="5317865"/>
            <a:ext cx="17627040" cy="11702880"/>
            <a:chOff x="0" y="0"/>
            <a:chExt cx="23502720" cy="15603840"/>
          </a:xfrm>
        </p:grpSpPr>
        <p:sp>
          <p:nvSpPr>
            <p:cNvPr name="Freeform 11" id="11"/>
            <p:cNvSpPr/>
            <p:nvPr/>
          </p:nvSpPr>
          <p:spPr>
            <a:xfrm flipH="false" flipV="false" rot="0">
              <a:off x="0" y="0"/>
              <a:ext cx="23502747" cy="15603855"/>
            </a:xfrm>
            <a:custGeom>
              <a:avLst/>
              <a:gdLst/>
              <a:ahLst/>
              <a:cxnLst/>
              <a:rect r="r" b="b" t="t" l="l"/>
              <a:pathLst>
                <a:path h="15603855" w="23502747">
                  <a:moveTo>
                    <a:pt x="0" y="0"/>
                  </a:moveTo>
                  <a:lnTo>
                    <a:pt x="23502747" y="0"/>
                  </a:lnTo>
                  <a:lnTo>
                    <a:pt x="23502747" y="15603855"/>
                  </a:lnTo>
                  <a:lnTo>
                    <a:pt x="0" y="15603855"/>
                  </a:lnTo>
                  <a:lnTo>
                    <a:pt x="0" y="0"/>
                  </a:lnTo>
                  <a:close/>
                </a:path>
              </a:pathLst>
            </a:custGeom>
            <a:blipFill>
              <a:blip r:embed="rId5"/>
              <a:stretch>
                <a:fillRect l="-7317" t="0" r="-7329" b="-1"/>
              </a:stretch>
            </a:blipFill>
          </p:spPr>
        </p:sp>
      </p:grpSp>
      <p:grpSp>
        <p:nvGrpSpPr>
          <p:cNvPr name="Group 12" id="12"/>
          <p:cNvGrpSpPr>
            <a:grpSpLocks noChangeAspect="true"/>
          </p:cNvGrpSpPr>
          <p:nvPr/>
        </p:nvGrpSpPr>
        <p:grpSpPr>
          <a:xfrm rot="0">
            <a:off x="-591920" y="2102242"/>
            <a:ext cx="24118560" cy="24564240"/>
            <a:chOff x="0" y="0"/>
            <a:chExt cx="32158080" cy="32752320"/>
          </a:xfrm>
        </p:grpSpPr>
        <p:sp>
          <p:nvSpPr>
            <p:cNvPr name="Freeform 13" id="13"/>
            <p:cNvSpPr/>
            <p:nvPr/>
          </p:nvSpPr>
          <p:spPr>
            <a:xfrm flipH="false" flipV="false" rot="0">
              <a:off x="0" y="0"/>
              <a:ext cx="32158050" cy="32752283"/>
            </a:xfrm>
            <a:custGeom>
              <a:avLst/>
              <a:gdLst/>
              <a:ahLst/>
              <a:cxnLst/>
              <a:rect r="r" b="b" t="t" l="l"/>
              <a:pathLst>
                <a:path h="32752283" w="32158050">
                  <a:moveTo>
                    <a:pt x="0" y="0"/>
                  </a:moveTo>
                  <a:lnTo>
                    <a:pt x="32158050" y="0"/>
                  </a:lnTo>
                  <a:lnTo>
                    <a:pt x="32158050" y="32752283"/>
                  </a:lnTo>
                  <a:lnTo>
                    <a:pt x="0" y="32752283"/>
                  </a:lnTo>
                  <a:lnTo>
                    <a:pt x="0" y="0"/>
                  </a:lnTo>
                  <a:close/>
                </a:path>
              </a:pathLst>
            </a:custGeom>
            <a:blipFill>
              <a:blip r:embed="rId6"/>
              <a:stretch>
                <a:fillRect l="0" t="-3058" r="-3" b="4869"/>
              </a:stretch>
            </a:blipFill>
          </p:spPr>
        </p:sp>
      </p:gr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16100A"/>
        </a:solidFill>
      </p:bgPr>
    </p:bg>
    <p:spTree>
      <p:nvGrpSpPr>
        <p:cNvPr id="1" name=""/>
        <p:cNvGrpSpPr/>
        <p:nvPr/>
      </p:nvGrpSpPr>
      <p:grpSpPr>
        <a:xfrm>
          <a:off x="0" y="0"/>
          <a:ext cx="0" cy="0"/>
          <a:chOff x="0" y="0"/>
          <a:chExt cx="0" cy="0"/>
        </a:xfrm>
      </p:grpSpPr>
      <p:sp>
        <p:nvSpPr>
          <p:cNvPr name="Freeform 2" id="2"/>
          <p:cNvSpPr/>
          <p:nvPr/>
        </p:nvSpPr>
        <p:spPr>
          <a:xfrm flipH="false" flipV="false" rot="0">
            <a:off x="282328" y="2916455"/>
            <a:ext cx="5723857" cy="4776744"/>
          </a:xfrm>
          <a:custGeom>
            <a:avLst/>
            <a:gdLst/>
            <a:ahLst/>
            <a:cxnLst/>
            <a:rect r="r" b="b" t="t" l="l"/>
            <a:pathLst>
              <a:path h="4776744" w="5723857">
                <a:moveTo>
                  <a:pt x="0" y="0"/>
                </a:moveTo>
                <a:lnTo>
                  <a:pt x="5723856" y="0"/>
                </a:lnTo>
                <a:lnTo>
                  <a:pt x="5723856" y="4776743"/>
                </a:lnTo>
                <a:lnTo>
                  <a:pt x="0" y="4776743"/>
                </a:lnTo>
                <a:lnTo>
                  <a:pt x="0" y="0"/>
                </a:lnTo>
                <a:close/>
              </a:path>
            </a:pathLst>
          </a:custGeom>
          <a:blipFill>
            <a:blip r:embed="rId2"/>
            <a:stretch>
              <a:fillRect l="0" t="0" r="0" b="0"/>
            </a:stretch>
          </a:blipFill>
        </p:spPr>
      </p:sp>
      <p:sp>
        <p:nvSpPr>
          <p:cNvPr name="Freeform 3" id="3"/>
          <p:cNvSpPr/>
          <p:nvPr/>
        </p:nvSpPr>
        <p:spPr>
          <a:xfrm flipH="false" flipV="false" rot="0">
            <a:off x="6514720" y="2705242"/>
            <a:ext cx="4936105" cy="5199169"/>
          </a:xfrm>
          <a:custGeom>
            <a:avLst/>
            <a:gdLst/>
            <a:ahLst/>
            <a:cxnLst/>
            <a:rect r="r" b="b" t="t" l="l"/>
            <a:pathLst>
              <a:path h="5199169" w="4936105">
                <a:moveTo>
                  <a:pt x="0" y="0"/>
                </a:moveTo>
                <a:lnTo>
                  <a:pt x="4936105" y="0"/>
                </a:lnTo>
                <a:lnTo>
                  <a:pt x="4936105" y="5199169"/>
                </a:lnTo>
                <a:lnTo>
                  <a:pt x="0" y="5199169"/>
                </a:lnTo>
                <a:lnTo>
                  <a:pt x="0" y="0"/>
                </a:lnTo>
                <a:close/>
              </a:path>
            </a:pathLst>
          </a:custGeom>
          <a:blipFill>
            <a:blip r:embed="rId3"/>
            <a:stretch>
              <a:fillRect l="0" t="-662" r="0" b="0"/>
            </a:stretch>
          </a:blipFill>
        </p:spPr>
      </p:sp>
      <p:sp>
        <p:nvSpPr>
          <p:cNvPr name="Freeform 4" id="4"/>
          <p:cNvSpPr/>
          <p:nvPr/>
        </p:nvSpPr>
        <p:spPr>
          <a:xfrm flipH="false" flipV="false" rot="0">
            <a:off x="12206613" y="2810848"/>
            <a:ext cx="5323403" cy="4987956"/>
          </a:xfrm>
          <a:custGeom>
            <a:avLst/>
            <a:gdLst/>
            <a:ahLst/>
            <a:cxnLst/>
            <a:rect r="r" b="b" t="t" l="l"/>
            <a:pathLst>
              <a:path h="4987956" w="5323403">
                <a:moveTo>
                  <a:pt x="0" y="0"/>
                </a:moveTo>
                <a:lnTo>
                  <a:pt x="5323403" y="0"/>
                </a:lnTo>
                <a:lnTo>
                  <a:pt x="5323403" y="4987956"/>
                </a:lnTo>
                <a:lnTo>
                  <a:pt x="0" y="4987956"/>
                </a:lnTo>
                <a:lnTo>
                  <a:pt x="0" y="0"/>
                </a:lnTo>
                <a:close/>
              </a:path>
            </a:pathLst>
          </a:custGeom>
          <a:blipFill>
            <a:blip r:embed="rId4"/>
            <a:stretch>
              <a:fillRect l="0" t="0" r="0" b="0"/>
            </a:stretch>
          </a:blipFill>
        </p:spPr>
      </p:sp>
      <p:sp>
        <p:nvSpPr>
          <p:cNvPr name="TextBox 5" id="5"/>
          <p:cNvSpPr txBox="true"/>
          <p:nvPr/>
        </p:nvSpPr>
        <p:spPr>
          <a:xfrm rot="0">
            <a:off x="4644331" y="457200"/>
            <a:ext cx="8424148" cy="676275"/>
          </a:xfrm>
          <a:prstGeom prst="rect">
            <a:avLst/>
          </a:prstGeom>
        </p:spPr>
        <p:txBody>
          <a:bodyPr anchor="t" rtlCol="false" tIns="0" lIns="0" bIns="0" rIns="0">
            <a:spAutoFit/>
          </a:bodyPr>
          <a:lstStyle/>
          <a:p>
            <a:pPr algn="ctr">
              <a:lnSpc>
                <a:spcPts val="5394"/>
              </a:lnSpc>
              <a:spcBef>
                <a:spcPct val="0"/>
              </a:spcBef>
            </a:pPr>
            <a:r>
              <a:rPr lang="en-US" b="true" sz="4495">
                <a:solidFill>
                  <a:srgbClr val="FFFFFF"/>
                </a:solidFill>
                <a:latin typeface="Bai Jamjuree Bold"/>
                <a:ea typeface="Bai Jamjuree Bold"/>
                <a:cs typeface="Bai Jamjuree Bold"/>
                <a:sym typeface="Bai Jamjuree Bold"/>
              </a:rPr>
              <a:t>T</a:t>
            </a:r>
            <a:r>
              <a:rPr lang="en-US" b="true" sz="4495">
                <a:solidFill>
                  <a:srgbClr val="FFFFFF"/>
                </a:solidFill>
                <a:latin typeface="Bai Jamjuree Bold"/>
                <a:ea typeface="Bai Jamjuree Bold"/>
                <a:cs typeface="Bai Jamjuree Bold"/>
                <a:sym typeface="Bai Jamjuree Bold"/>
              </a:rPr>
              <a:t>raining Progression Examples</a:t>
            </a:r>
          </a:p>
        </p:txBody>
      </p:sp>
      <p:sp>
        <p:nvSpPr>
          <p:cNvPr name="TextBox 6" id="6"/>
          <p:cNvSpPr txBox="true"/>
          <p:nvPr/>
        </p:nvSpPr>
        <p:spPr>
          <a:xfrm rot="0">
            <a:off x="6514720" y="1407312"/>
            <a:ext cx="3403283" cy="704850"/>
          </a:xfrm>
          <a:prstGeom prst="rect">
            <a:avLst/>
          </a:prstGeom>
        </p:spPr>
        <p:txBody>
          <a:bodyPr anchor="t" rtlCol="false" tIns="0" lIns="0" bIns="0" rIns="0">
            <a:spAutoFit/>
          </a:bodyPr>
          <a:lstStyle/>
          <a:p>
            <a:pPr algn="ctr">
              <a:lnSpc>
                <a:spcPts val="5514"/>
              </a:lnSpc>
              <a:spcBef>
                <a:spcPct val="0"/>
              </a:spcBef>
            </a:pPr>
            <a:r>
              <a:rPr lang="en-US" b="true" sz="4595">
                <a:solidFill>
                  <a:srgbClr val="FFFFFF"/>
                </a:solidFill>
                <a:latin typeface="Bai Jamjuree Bold"/>
                <a:ea typeface="Bai Jamjuree Bold"/>
                <a:cs typeface="Bai Jamjuree Bold"/>
                <a:sym typeface="Bai Jamjuree Bold"/>
              </a:rPr>
              <a:t>Lower body </a:t>
            </a:r>
          </a:p>
        </p:txBody>
      </p:sp>
      <p:sp>
        <p:nvSpPr>
          <p:cNvPr name="TextBox 7" id="7"/>
          <p:cNvSpPr txBox="true"/>
          <p:nvPr/>
        </p:nvSpPr>
        <p:spPr>
          <a:xfrm rot="0">
            <a:off x="1665032" y="8160760"/>
            <a:ext cx="2405420" cy="438150"/>
          </a:xfrm>
          <a:prstGeom prst="rect">
            <a:avLst/>
          </a:prstGeom>
        </p:spPr>
        <p:txBody>
          <a:bodyPr anchor="t" rtlCol="false" tIns="0" lIns="0" bIns="0" rIns="0">
            <a:spAutoFit/>
          </a:bodyPr>
          <a:lstStyle/>
          <a:p>
            <a:pPr algn="ctr">
              <a:lnSpc>
                <a:spcPts val="3474"/>
              </a:lnSpc>
              <a:spcBef>
                <a:spcPct val="0"/>
              </a:spcBef>
            </a:pPr>
            <a:r>
              <a:rPr lang="en-US" b="true" sz="2895">
                <a:solidFill>
                  <a:srgbClr val="FFFFFF"/>
                </a:solidFill>
                <a:latin typeface="Bai Jamjuree Bold"/>
                <a:ea typeface="Bai Jamjuree Bold"/>
                <a:cs typeface="Bai Jamjuree Bold"/>
                <a:sym typeface="Bai Jamjuree Bold"/>
              </a:rPr>
              <a:t>Early epochs </a:t>
            </a:r>
          </a:p>
        </p:txBody>
      </p:sp>
      <p:sp>
        <p:nvSpPr>
          <p:cNvPr name="TextBox 8" id="8"/>
          <p:cNvSpPr txBox="true"/>
          <p:nvPr/>
        </p:nvSpPr>
        <p:spPr>
          <a:xfrm rot="0">
            <a:off x="7861402" y="8160760"/>
            <a:ext cx="2667953" cy="438150"/>
          </a:xfrm>
          <a:prstGeom prst="rect">
            <a:avLst/>
          </a:prstGeom>
        </p:spPr>
        <p:txBody>
          <a:bodyPr anchor="t" rtlCol="false" tIns="0" lIns="0" bIns="0" rIns="0">
            <a:spAutoFit/>
          </a:bodyPr>
          <a:lstStyle/>
          <a:p>
            <a:pPr algn="ctr">
              <a:lnSpc>
                <a:spcPts val="3474"/>
              </a:lnSpc>
              <a:spcBef>
                <a:spcPct val="0"/>
              </a:spcBef>
            </a:pPr>
            <a:r>
              <a:rPr lang="en-US" b="true" sz="2895">
                <a:solidFill>
                  <a:srgbClr val="FFFFFF"/>
                </a:solidFill>
                <a:latin typeface="Bai Jamjuree Bold"/>
                <a:ea typeface="Bai Jamjuree Bold"/>
                <a:cs typeface="Bai Jamjuree Bold"/>
                <a:sym typeface="Bai Jamjuree Bold"/>
              </a:rPr>
              <a:t>Middel epochs </a:t>
            </a:r>
          </a:p>
        </p:txBody>
      </p:sp>
      <p:sp>
        <p:nvSpPr>
          <p:cNvPr name="TextBox 9" id="9"/>
          <p:cNvSpPr txBox="true"/>
          <p:nvPr/>
        </p:nvSpPr>
        <p:spPr>
          <a:xfrm rot="0">
            <a:off x="14321615" y="7941685"/>
            <a:ext cx="2388156" cy="438150"/>
          </a:xfrm>
          <a:prstGeom prst="rect">
            <a:avLst/>
          </a:prstGeom>
        </p:spPr>
        <p:txBody>
          <a:bodyPr anchor="t" rtlCol="false" tIns="0" lIns="0" bIns="0" rIns="0">
            <a:spAutoFit/>
          </a:bodyPr>
          <a:lstStyle/>
          <a:p>
            <a:pPr algn="ctr">
              <a:lnSpc>
                <a:spcPts val="3474"/>
              </a:lnSpc>
              <a:spcBef>
                <a:spcPct val="0"/>
              </a:spcBef>
            </a:pPr>
            <a:r>
              <a:rPr lang="en-US" b="true" sz="2895">
                <a:solidFill>
                  <a:srgbClr val="FFFFFF"/>
                </a:solidFill>
                <a:latin typeface="Bai Jamjuree Bold"/>
                <a:ea typeface="Bai Jamjuree Bold"/>
                <a:cs typeface="Bai Jamjuree Bold"/>
                <a:sym typeface="Bai Jamjuree Bold"/>
              </a:rPr>
              <a:t>Late  epochs </a:t>
            </a:r>
          </a:p>
        </p:txBody>
      </p:sp>
      <p:grpSp>
        <p:nvGrpSpPr>
          <p:cNvPr name="Group 10" id="10"/>
          <p:cNvGrpSpPr>
            <a:grpSpLocks noChangeAspect="true"/>
          </p:cNvGrpSpPr>
          <p:nvPr/>
        </p:nvGrpSpPr>
        <p:grpSpPr>
          <a:xfrm rot="0">
            <a:off x="-591920" y="2102242"/>
            <a:ext cx="24118560" cy="24564240"/>
            <a:chOff x="0" y="0"/>
            <a:chExt cx="32158080" cy="32752320"/>
          </a:xfrm>
        </p:grpSpPr>
        <p:sp>
          <p:nvSpPr>
            <p:cNvPr name="Freeform 11" id="11"/>
            <p:cNvSpPr/>
            <p:nvPr/>
          </p:nvSpPr>
          <p:spPr>
            <a:xfrm flipH="false" flipV="false" rot="0">
              <a:off x="0" y="0"/>
              <a:ext cx="32158050" cy="32752283"/>
            </a:xfrm>
            <a:custGeom>
              <a:avLst/>
              <a:gdLst/>
              <a:ahLst/>
              <a:cxnLst/>
              <a:rect r="r" b="b" t="t" l="l"/>
              <a:pathLst>
                <a:path h="32752283" w="32158050">
                  <a:moveTo>
                    <a:pt x="0" y="0"/>
                  </a:moveTo>
                  <a:lnTo>
                    <a:pt x="32158050" y="0"/>
                  </a:lnTo>
                  <a:lnTo>
                    <a:pt x="32158050" y="32752283"/>
                  </a:lnTo>
                  <a:lnTo>
                    <a:pt x="0" y="32752283"/>
                  </a:lnTo>
                  <a:lnTo>
                    <a:pt x="0" y="0"/>
                  </a:lnTo>
                  <a:close/>
                </a:path>
              </a:pathLst>
            </a:custGeom>
            <a:blipFill>
              <a:blip r:embed="rId5"/>
              <a:stretch>
                <a:fillRect l="0" t="-3058" r="-3" b="4869"/>
              </a:stretch>
            </a:blipFill>
          </p:spPr>
        </p:sp>
      </p:grpSp>
      <p:grpSp>
        <p:nvGrpSpPr>
          <p:cNvPr name="Group 12" id="12"/>
          <p:cNvGrpSpPr>
            <a:grpSpLocks noChangeAspect="true"/>
          </p:cNvGrpSpPr>
          <p:nvPr/>
        </p:nvGrpSpPr>
        <p:grpSpPr>
          <a:xfrm rot="0">
            <a:off x="-6176215" y="3796696"/>
            <a:ext cx="17627040" cy="11702880"/>
            <a:chOff x="0" y="0"/>
            <a:chExt cx="23502720" cy="15603840"/>
          </a:xfrm>
        </p:grpSpPr>
        <p:sp>
          <p:nvSpPr>
            <p:cNvPr name="Freeform 13" id="13"/>
            <p:cNvSpPr/>
            <p:nvPr/>
          </p:nvSpPr>
          <p:spPr>
            <a:xfrm flipH="false" flipV="false" rot="0">
              <a:off x="0" y="0"/>
              <a:ext cx="23502747" cy="15603855"/>
            </a:xfrm>
            <a:custGeom>
              <a:avLst/>
              <a:gdLst/>
              <a:ahLst/>
              <a:cxnLst/>
              <a:rect r="r" b="b" t="t" l="l"/>
              <a:pathLst>
                <a:path h="15603855" w="23502747">
                  <a:moveTo>
                    <a:pt x="0" y="0"/>
                  </a:moveTo>
                  <a:lnTo>
                    <a:pt x="23502747" y="0"/>
                  </a:lnTo>
                  <a:lnTo>
                    <a:pt x="23502747" y="15603855"/>
                  </a:lnTo>
                  <a:lnTo>
                    <a:pt x="0" y="15603855"/>
                  </a:lnTo>
                  <a:lnTo>
                    <a:pt x="0" y="0"/>
                  </a:lnTo>
                  <a:close/>
                </a:path>
              </a:pathLst>
            </a:custGeom>
            <a:blipFill>
              <a:blip r:embed="rId6"/>
              <a:stretch>
                <a:fillRect l="-7317" t="0" r="-7329" b="-1"/>
              </a:stretch>
            </a:blipFill>
          </p:spPr>
        </p:sp>
      </p:gr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16100A"/>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23089860" y="-11848601"/>
            <a:ext cx="24118560" cy="24564240"/>
            <a:chOff x="0" y="0"/>
            <a:chExt cx="32158080" cy="32752320"/>
          </a:xfrm>
        </p:grpSpPr>
        <p:sp>
          <p:nvSpPr>
            <p:cNvPr name="Freeform 3" id="3"/>
            <p:cNvSpPr/>
            <p:nvPr/>
          </p:nvSpPr>
          <p:spPr>
            <a:xfrm flipH="false" flipV="false" rot="0">
              <a:off x="0" y="0"/>
              <a:ext cx="32158050" cy="32752283"/>
            </a:xfrm>
            <a:custGeom>
              <a:avLst/>
              <a:gdLst/>
              <a:ahLst/>
              <a:cxnLst/>
              <a:rect r="r" b="b" t="t" l="l"/>
              <a:pathLst>
                <a:path h="32752283" w="32158050">
                  <a:moveTo>
                    <a:pt x="0" y="0"/>
                  </a:moveTo>
                  <a:lnTo>
                    <a:pt x="32158050" y="0"/>
                  </a:lnTo>
                  <a:lnTo>
                    <a:pt x="32158050" y="32752283"/>
                  </a:lnTo>
                  <a:lnTo>
                    <a:pt x="0" y="32752283"/>
                  </a:lnTo>
                  <a:lnTo>
                    <a:pt x="0" y="0"/>
                  </a:lnTo>
                  <a:close/>
                </a:path>
              </a:pathLst>
            </a:custGeom>
            <a:blipFill>
              <a:blip r:embed="rId2"/>
              <a:stretch>
                <a:fillRect l="0" t="-3058" r="-3" b="4869"/>
              </a:stretch>
            </a:blipFill>
          </p:spPr>
        </p:sp>
      </p:grpSp>
      <p:sp>
        <p:nvSpPr>
          <p:cNvPr name="Freeform 4" id="4"/>
          <p:cNvSpPr/>
          <p:nvPr/>
        </p:nvSpPr>
        <p:spPr>
          <a:xfrm flipH="false" flipV="false" rot="0">
            <a:off x="381785" y="2622053"/>
            <a:ext cx="7569073" cy="5042895"/>
          </a:xfrm>
          <a:custGeom>
            <a:avLst/>
            <a:gdLst/>
            <a:ahLst/>
            <a:cxnLst/>
            <a:rect r="r" b="b" t="t" l="l"/>
            <a:pathLst>
              <a:path h="5042895" w="7569073">
                <a:moveTo>
                  <a:pt x="0" y="0"/>
                </a:moveTo>
                <a:lnTo>
                  <a:pt x="7569073" y="0"/>
                </a:lnTo>
                <a:lnTo>
                  <a:pt x="7569073" y="5042894"/>
                </a:lnTo>
                <a:lnTo>
                  <a:pt x="0" y="5042894"/>
                </a:lnTo>
                <a:lnTo>
                  <a:pt x="0" y="0"/>
                </a:lnTo>
                <a:close/>
              </a:path>
            </a:pathLst>
          </a:custGeom>
          <a:blipFill>
            <a:blip r:embed="rId3"/>
            <a:stretch>
              <a:fillRect l="0" t="0" r="0" b="0"/>
            </a:stretch>
          </a:blipFill>
        </p:spPr>
      </p:sp>
      <p:sp>
        <p:nvSpPr>
          <p:cNvPr name="Freeform 5" id="5"/>
          <p:cNvSpPr/>
          <p:nvPr/>
        </p:nvSpPr>
        <p:spPr>
          <a:xfrm flipH="false" flipV="false" rot="0">
            <a:off x="9312147" y="2496105"/>
            <a:ext cx="7947153" cy="5294790"/>
          </a:xfrm>
          <a:custGeom>
            <a:avLst/>
            <a:gdLst/>
            <a:ahLst/>
            <a:cxnLst/>
            <a:rect r="r" b="b" t="t" l="l"/>
            <a:pathLst>
              <a:path h="5294790" w="7947153">
                <a:moveTo>
                  <a:pt x="0" y="0"/>
                </a:moveTo>
                <a:lnTo>
                  <a:pt x="7947153" y="0"/>
                </a:lnTo>
                <a:lnTo>
                  <a:pt x="7947153" y="5294790"/>
                </a:lnTo>
                <a:lnTo>
                  <a:pt x="0" y="5294790"/>
                </a:lnTo>
                <a:lnTo>
                  <a:pt x="0" y="0"/>
                </a:lnTo>
                <a:close/>
              </a:path>
            </a:pathLst>
          </a:custGeom>
          <a:blipFill>
            <a:blip r:embed="rId4"/>
            <a:stretch>
              <a:fillRect l="0" t="0" r="0" b="0"/>
            </a:stretch>
          </a:blipFill>
        </p:spPr>
      </p:sp>
      <p:sp>
        <p:nvSpPr>
          <p:cNvPr name="TextBox 6" id="6"/>
          <p:cNvSpPr txBox="true"/>
          <p:nvPr/>
        </p:nvSpPr>
        <p:spPr>
          <a:xfrm rot="0">
            <a:off x="4804448" y="433519"/>
            <a:ext cx="6997779" cy="752475"/>
          </a:xfrm>
          <a:prstGeom prst="rect">
            <a:avLst/>
          </a:prstGeom>
        </p:spPr>
        <p:txBody>
          <a:bodyPr anchor="t" rtlCol="false" tIns="0" lIns="0" bIns="0" rIns="0">
            <a:spAutoFit/>
          </a:bodyPr>
          <a:lstStyle/>
          <a:p>
            <a:pPr algn="ctr">
              <a:lnSpc>
                <a:spcPts val="5994"/>
              </a:lnSpc>
              <a:spcBef>
                <a:spcPct val="0"/>
              </a:spcBef>
            </a:pPr>
            <a:r>
              <a:rPr lang="en-US" b="true" sz="4995">
                <a:solidFill>
                  <a:srgbClr val="FFFFFF"/>
                </a:solidFill>
                <a:latin typeface="Bai Jamjuree Bold"/>
                <a:ea typeface="Bai Jamjuree Bold"/>
                <a:cs typeface="Bai Jamjuree Bold"/>
                <a:sym typeface="Bai Jamjuree Bold"/>
              </a:rPr>
              <a:t>Res</a:t>
            </a:r>
            <a:r>
              <a:rPr lang="en-US" b="true" sz="4995">
                <a:solidFill>
                  <a:srgbClr val="FFFFFF"/>
                </a:solidFill>
                <a:latin typeface="Bai Jamjuree Bold"/>
                <a:ea typeface="Bai Jamjuree Bold"/>
                <a:cs typeface="Bai Jamjuree Bold"/>
                <a:sym typeface="Bai Jamjuree Bold"/>
              </a:rPr>
              <a:t>ults &amp; Performance</a:t>
            </a:r>
          </a:p>
        </p:txBody>
      </p:sp>
      <p:sp>
        <p:nvSpPr>
          <p:cNvPr name="TextBox 7" id="7"/>
          <p:cNvSpPr txBox="true"/>
          <p:nvPr/>
        </p:nvSpPr>
        <p:spPr>
          <a:xfrm rot="0">
            <a:off x="6395014" y="1353147"/>
            <a:ext cx="2533531" cy="733425"/>
          </a:xfrm>
          <a:prstGeom prst="rect">
            <a:avLst/>
          </a:prstGeom>
        </p:spPr>
        <p:txBody>
          <a:bodyPr anchor="t" rtlCol="false" tIns="0" lIns="0" bIns="0" rIns="0">
            <a:spAutoFit/>
          </a:bodyPr>
          <a:lstStyle/>
          <a:p>
            <a:pPr algn="ctr">
              <a:lnSpc>
                <a:spcPts val="5754"/>
              </a:lnSpc>
              <a:spcBef>
                <a:spcPct val="0"/>
              </a:spcBef>
            </a:pPr>
            <a:r>
              <a:rPr lang="en-US" b="true" sz="4795">
                <a:solidFill>
                  <a:srgbClr val="FFFFFF"/>
                </a:solidFill>
                <a:latin typeface="Bai Jamjuree Bold"/>
                <a:ea typeface="Bai Jamjuree Bold"/>
                <a:cs typeface="Bai Jamjuree Bold"/>
                <a:sym typeface="Bai Jamjuree Bold"/>
              </a:rPr>
              <a:t>D</a:t>
            </a:r>
            <a:r>
              <a:rPr lang="en-US" b="true" sz="4795">
                <a:solidFill>
                  <a:srgbClr val="FFFFFF"/>
                </a:solidFill>
                <a:latin typeface="Bai Jamjuree Bold"/>
                <a:ea typeface="Bai Jamjuree Bold"/>
                <a:cs typeface="Bai Jamjuree Bold"/>
                <a:sym typeface="Bai Jamjuree Bold"/>
              </a:rPr>
              <a:t>resses </a:t>
            </a:r>
          </a:p>
        </p:txBody>
      </p:sp>
      <p:grpSp>
        <p:nvGrpSpPr>
          <p:cNvPr name="Group 8" id="8"/>
          <p:cNvGrpSpPr>
            <a:grpSpLocks noChangeAspect="true"/>
          </p:cNvGrpSpPr>
          <p:nvPr/>
        </p:nvGrpSpPr>
        <p:grpSpPr>
          <a:xfrm rot="0">
            <a:off x="-5824813" y="4435560"/>
            <a:ext cx="17627040" cy="11702880"/>
            <a:chOff x="0" y="0"/>
            <a:chExt cx="23502720" cy="15603840"/>
          </a:xfrm>
        </p:grpSpPr>
        <p:sp>
          <p:nvSpPr>
            <p:cNvPr name="Freeform 9" id="9"/>
            <p:cNvSpPr/>
            <p:nvPr/>
          </p:nvSpPr>
          <p:spPr>
            <a:xfrm flipH="false" flipV="false" rot="0">
              <a:off x="0" y="0"/>
              <a:ext cx="23502747" cy="15603855"/>
            </a:xfrm>
            <a:custGeom>
              <a:avLst/>
              <a:gdLst/>
              <a:ahLst/>
              <a:cxnLst/>
              <a:rect r="r" b="b" t="t" l="l"/>
              <a:pathLst>
                <a:path h="15603855" w="23502747">
                  <a:moveTo>
                    <a:pt x="0" y="0"/>
                  </a:moveTo>
                  <a:lnTo>
                    <a:pt x="23502747" y="0"/>
                  </a:lnTo>
                  <a:lnTo>
                    <a:pt x="23502747" y="15603855"/>
                  </a:lnTo>
                  <a:lnTo>
                    <a:pt x="0" y="15603855"/>
                  </a:lnTo>
                  <a:lnTo>
                    <a:pt x="0" y="0"/>
                  </a:lnTo>
                  <a:close/>
                </a:path>
              </a:pathLst>
            </a:custGeom>
            <a:blipFill>
              <a:blip r:embed="rId5"/>
              <a:stretch>
                <a:fillRect l="-7317" t="0" r="-7329" b="-1"/>
              </a:stretch>
            </a:blipFill>
          </p:spPr>
        </p:sp>
      </p:grpSp>
      <p:grpSp>
        <p:nvGrpSpPr>
          <p:cNvPr name="Group 10" id="10"/>
          <p:cNvGrpSpPr>
            <a:grpSpLocks noChangeAspect="true"/>
          </p:cNvGrpSpPr>
          <p:nvPr/>
        </p:nvGrpSpPr>
        <p:grpSpPr>
          <a:xfrm rot="0">
            <a:off x="4031722" y="-528632"/>
            <a:ext cx="24118560" cy="24564240"/>
            <a:chOff x="0" y="0"/>
            <a:chExt cx="32158080" cy="32752320"/>
          </a:xfrm>
        </p:grpSpPr>
        <p:sp>
          <p:nvSpPr>
            <p:cNvPr name="Freeform 11" id="11"/>
            <p:cNvSpPr/>
            <p:nvPr/>
          </p:nvSpPr>
          <p:spPr>
            <a:xfrm flipH="false" flipV="false" rot="0">
              <a:off x="0" y="0"/>
              <a:ext cx="32158050" cy="32752283"/>
            </a:xfrm>
            <a:custGeom>
              <a:avLst/>
              <a:gdLst/>
              <a:ahLst/>
              <a:cxnLst/>
              <a:rect r="r" b="b" t="t" l="l"/>
              <a:pathLst>
                <a:path h="32752283" w="32158050">
                  <a:moveTo>
                    <a:pt x="0" y="0"/>
                  </a:moveTo>
                  <a:lnTo>
                    <a:pt x="32158050" y="0"/>
                  </a:lnTo>
                  <a:lnTo>
                    <a:pt x="32158050" y="32752283"/>
                  </a:lnTo>
                  <a:lnTo>
                    <a:pt x="0" y="32752283"/>
                  </a:lnTo>
                  <a:lnTo>
                    <a:pt x="0" y="0"/>
                  </a:lnTo>
                  <a:close/>
                </a:path>
              </a:pathLst>
            </a:custGeom>
            <a:blipFill>
              <a:blip r:embed="rId2"/>
              <a:stretch>
                <a:fillRect l="0" t="-3058" r="-3" b="4869"/>
              </a:stretch>
            </a:blipFill>
          </p:spPr>
        </p:sp>
      </p:gr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16100A"/>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23089860" y="-11848601"/>
            <a:ext cx="24118560" cy="24564240"/>
            <a:chOff x="0" y="0"/>
            <a:chExt cx="32158080" cy="32752320"/>
          </a:xfrm>
        </p:grpSpPr>
        <p:sp>
          <p:nvSpPr>
            <p:cNvPr name="Freeform 3" id="3"/>
            <p:cNvSpPr/>
            <p:nvPr/>
          </p:nvSpPr>
          <p:spPr>
            <a:xfrm flipH="false" flipV="false" rot="0">
              <a:off x="0" y="0"/>
              <a:ext cx="32158050" cy="32752283"/>
            </a:xfrm>
            <a:custGeom>
              <a:avLst/>
              <a:gdLst/>
              <a:ahLst/>
              <a:cxnLst/>
              <a:rect r="r" b="b" t="t" l="l"/>
              <a:pathLst>
                <a:path h="32752283" w="32158050">
                  <a:moveTo>
                    <a:pt x="0" y="0"/>
                  </a:moveTo>
                  <a:lnTo>
                    <a:pt x="32158050" y="0"/>
                  </a:lnTo>
                  <a:lnTo>
                    <a:pt x="32158050" y="32752283"/>
                  </a:lnTo>
                  <a:lnTo>
                    <a:pt x="0" y="32752283"/>
                  </a:lnTo>
                  <a:lnTo>
                    <a:pt x="0" y="0"/>
                  </a:lnTo>
                  <a:close/>
                </a:path>
              </a:pathLst>
            </a:custGeom>
            <a:blipFill>
              <a:blip r:embed="rId2"/>
              <a:stretch>
                <a:fillRect l="0" t="-3058" r="-3" b="4869"/>
              </a:stretch>
            </a:blipFill>
          </p:spPr>
        </p:sp>
      </p:grpSp>
      <p:sp>
        <p:nvSpPr>
          <p:cNvPr name="Freeform 4" id="4"/>
          <p:cNvSpPr/>
          <p:nvPr/>
        </p:nvSpPr>
        <p:spPr>
          <a:xfrm flipH="false" flipV="false" rot="0">
            <a:off x="275288" y="2593976"/>
            <a:ext cx="8166558" cy="5440969"/>
          </a:xfrm>
          <a:custGeom>
            <a:avLst/>
            <a:gdLst/>
            <a:ahLst/>
            <a:cxnLst/>
            <a:rect r="r" b="b" t="t" l="l"/>
            <a:pathLst>
              <a:path h="5440969" w="8166558">
                <a:moveTo>
                  <a:pt x="0" y="0"/>
                </a:moveTo>
                <a:lnTo>
                  <a:pt x="8166558" y="0"/>
                </a:lnTo>
                <a:lnTo>
                  <a:pt x="8166558" y="5440969"/>
                </a:lnTo>
                <a:lnTo>
                  <a:pt x="0" y="5440969"/>
                </a:lnTo>
                <a:lnTo>
                  <a:pt x="0" y="0"/>
                </a:lnTo>
                <a:close/>
              </a:path>
            </a:pathLst>
          </a:custGeom>
          <a:blipFill>
            <a:blip r:embed="rId3"/>
            <a:stretch>
              <a:fillRect l="0" t="0" r="0" b="0"/>
            </a:stretch>
          </a:blipFill>
        </p:spPr>
      </p:sp>
      <p:sp>
        <p:nvSpPr>
          <p:cNvPr name="Freeform 5" id="5"/>
          <p:cNvSpPr/>
          <p:nvPr/>
        </p:nvSpPr>
        <p:spPr>
          <a:xfrm flipH="false" flipV="false" rot="0">
            <a:off x="9144000" y="2593976"/>
            <a:ext cx="8439852" cy="5623052"/>
          </a:xfrm>
          <a:custGeom>
            <a:avLst/>
            <a:gdLst/>
            <a:ahLst/>
            <a:cxnLst/>
            <a:rect r="r" b="b" t="t" l="l"/>
            <a:pathLst>
              <a:path h="5623052" w="8439852">
                <a:moveTo>
                  <a:pt x="0" y="0"/>
                </a:moveTo>
                <a:lnTo>
                  <a:pt x="8439852" y="0"/>
                </a:lnTo>
                <a:lnTo>
                  <a:pt x="8439852" y="5623051"/>
                </a:lnTo>
                <a:lnTo>
                  <a:pt x="0" y="5623051"/>
                </a:lnTo>
                <a:lnTo>
                  <a:pt x="0" y="0"/>
                </a:lnTo>
                <a:close/>
              </a:path>
            </a:pathLst>
          </a:custGeom>
          <a:blipFill>
            <a:blip r:embed="rId4"/>
            <a:stretch>
              <a:fillRect l="0" t="0" r="0" b="0"/>
            </a:stretch>
          </a:blipFill>
        </p:spPr>
      </p:sp>
      <p:sp>
        <p:nvSpPr>
          <p:cNvPr name="TextBox 6" id="6"/>
          <p:cNvSpPr txBox="true"/>
          <p:nvPr/>
        </p:nvSpPr>
        <p:spPr>
          <a:xfrm rot="0">
            <a:off x="4804448" y="433519"/>
            <a:ext cx="6997779" cy="752475"/>
          </a:xfrm>
          <a:prstGeom prst="rect">
            <a:avLst/>
          </a:prstGeom>
        </p:spPr>
        <p:txBody>
          <a:bodyPr anchor="t" rtlCol="false" tIns="0" lIns="0" bIns="0" rIns="0">
            <a:spAutoFit/>
          </a:bodyPr>
          <a:lstStyle/>
          <a:p>
            <a:pPr algn="ctr">
              <a:lnSpc>
                <a:spcPts val="5994"/>
              </a:lnSpc>
              <a:spcBef>
                <a:spcPct val="0"/>
              </a:spcBef>
            </a:pPr>
            <a:r>
              <a:rPr lang="en-US" b="true" sz="4995">
                <a:solidFill>
                  <a:srgbClr val="FFFFFF"/>
                </a:solidFill>
                <a:latin typeface="Bai Jamjuree Bold"/>
                <a:ea typeface="Bai Jamjuree Bold"/>
                <a:cs typeface="Bai Jamjuree Bold"/>
                <a:sym typeface="Bai Jamjuree Bold"/>
              </a:rPr>
              <a:t>Res</a:t>
            </a:r>
            <a:r>
              <a:rPr lang="en-US" b="true" sz="4995">
                <a:solidFill>
                  <a:srgbClr val="FFFFFF"/>
                </a:solidFill>
                <a:latin typeface="Bai Jamjuree Bold"/>
                <a:ea typeface="Bai Jamjuree Bold"/>
                <a:cs typeface="Bai Jamjuree Bold"/>
                <a:sym typeface="Bai Jamjuree Bold"/>
              </a:rPr>
              <a:t>ults &amp; Performance</a:t>
            </a:r>
          </a:p>
        </p:txBody>
      </p:sp>
      <p:sp>
        <p:nvSpPr>
          <p:cNvPr name="TextBox 7" id="7"/>
          <p:cNvSpPr txBox="true"/>
          <p:nvPr/>
        </p:nvSpPr>
        <p:spPr>
          <a:xfrm rot="0">
            <a:off x="5875842" y="1353147"/>
            <a:ext cx="3571875" cy="733425"/>
          </a:xfrm>
          <a:prstGeom prst="rect">
            <a:avLst/>
          </a:prstGeom>
        </p:spPr>
        <p:txBody>
          <a:bodyPr anchor="t" rtlCol="false" tIns="0" lIns="0" bIns="0" rIns="0">
            <a:spAutoFit/>
          </a:bodyPr>
          <a:lstStyle/>
          <a:p>
            <a:pPr algn="ctr">
              <a:lnSpc>
                <a:spcPts val="5754"/>
              </a:lnSpc>
              <a:spcBef>
                <a:spcPct val="0"/>
              </a:spcBef>
            </a:pPr>
            <a:r>
              <a:rPr lang="en-US" b="true" sz="4795">
                <a:solidFill>
                  <a:srgbClr val="FFFFFF"/>
                </a:solidFill>
                <a:latin typeface="Bai Jamjuree Bold"/>
                <a:ea typeface="Bai Jamjuree Bold"/>
                <a:cs typeface="Bai Jamjuree Bold"/>
                <a:sym typeface="Bai Jamjuree Bold"/>
              </a:rPr>
              <a:t>Upper body </a:t>
            </a:r>
          </a:p>
        </p:txBody>
      </p:sp>
      <p:grpSp>
        <p:nvGrpSpPr>
          <p:cNvPr name="Group 8" id="8"/>
          <p:cNvGrpSpPr>
            <a:grpSpLocks noChangeAspect="true"/>
          </p:cNvGrpSpPr>
          <p:nvPr/>
        </p:nvGrpSpPr>
        <p:grpSpPr>
          <a:xfrm rot="0">
            <a:off x="4496299" y="809756"/>
            <a:ext cx="24118560" cy="24564240"/>
            <a:chOff x="0" y="0"/>
            <a:chExt cx="32158080" cy="32752320"/>
          </a:xfrm>
        </p:grpSpPr>
        <p:sp>
          <p:nvSpPr>
            <p:cNvPr name="Freeform 9" id="9"/>
            <p:cNvSpPr/>
            <p:nvPr/>
          </p:nvSpPr>
          <p:spPr>
            <a:xfrm flipH="false" flipV="false" rot="0">
              <a:off x="0" y="0"/>
              <a:ext cx="32158050" cy="32752283"/>
            </a:xfrm>
            <a:custGeom>
              <a:avLst/>
              <a:gdLst/>
              <a:ahLst/>
              <a:cxnLst/>
              <a:rect r="r" b="b" t="t" l="l"/>
              <a:pathLst>
                <a:path h="32752283" w="32158050">
                  <a:moveTo>
                    <a:pt x="0" y="0"/>
                  </a:moveTo>
                  <a:lnTo>
                    <a:pt x="32158050" y="0"/>
                  </a:lnTo>
                  <a:lnTo>
                    <a:pt x="32158050" y="32752283"/>
                  </a:lnTo>
                  <a:lnTo>
                    <a:pt x="0" y="32752283"/>
                  </a:lnTo>
                  <a:lnTo>
                    <a:pt x="0" y="0"/>
                  </a:lnTo>
                  <a:close/>
                </a:path>
              </a:pathLst>
            </a:custGeom>
            <a:blipFill>
              <a:blip r:embed="rId2"/>
              <a:stretch>
                <a:fillRect l="0" t="-3058" r="-3" b="4869"/>
              </a:stretch>
            </a:blipFill>
          </p:spPr>
        </p:sp>
      </p:grpSp>
      <p:grpSp>
        <p:nvGrpSpPr>
          <p:cNvPr name="Group 10" id="10"/>
          <p:cNvGrpSpPr>
            <a:grpSpLocks noChangeAspect="true"/>
          </p:cNvGrpSpPr>
          <p:nvPr/>
        </p:nvGrpSpPr>
        <p:grpSpPr>
          <a:xfrm rot="0">
            <a:off x="-4009072" y="5405502"/>
            <a:ext cx="17627040" cy="11702880"/>
            <a:chOff x="0" y="0"/>
            <a:chExt cx="23502720" cy="15603840"/>
          </a:xfrm>
        </p:grpSpPr>
        <p:sp>
          <p:nvSpPr>
            <p:cNvPr name="Freeform 11" id="11"/>
            <p:cNvSpPr/>
            <p:nvPr/>
          </p:nvSpPr>
          <p:spPr>
            <a:xfrm flipH="false" flipV="false" rot="0">
              <a:off x="0" y="0"/>
              <a:ext cx="23502747" cy="15603855"/>
            </a:xfrm>
            <a:custGeom>
              <a:avLst/>
              <a:gdLst/>
              <a:ahLst/>
              <a:cxnLst/>
              <a:rect r="r" b="b" t="t" l="l"/>
              <a:pathLst>
                <a:path h="15603855" w="23502747">
                  <a:moveTo>
                    <a:pt x="0" y="0"/>
                  </a:moveTo>
                  <a:lnTo>
                    <a:pt x="23502747" y="0"/>
                  </a:lnTo>
                  <a:lnTo>
                    <a:pt x="23502747" y="15603855"/>
                  </a:lnTo>
                  <a:lnTo>
                    <a:pt x="0" y="15603855"/>
                  </a:lnTo>
                  <a:lnTo>
                    <a:pt x="0" y="0"/>
                  </a:lnTo>
                  <a:close/>
                </a:path>
              </a:pathLst>
            </a:custGeom>
            <a:blipFill>
              <a:blip r:embed="rId5"/>
              <a:stretch>
                <a:fillRect l="-7317" t="0" r="-7329" b="-1"/>
              </a:stretch>
            </a:blipFill>
          </p:spPr>
        </p:sp>
      </p:grpSp>
      <p:grpSp>
        <p:nvGrpSpPr>
          <p:cNvPr name="Group 12" id="12"/>
          <p:cNvGrpSpPr>
            <a:grpSpLocks noChangeAspect="true"/>
          </p:cNvGrpSpPr>
          <p:nvPr/>
        </p:nvGrpSpPr>
        <p:grpSpPr>
          <a:xfrm rot="0">
            <a:off x="-3436518" y="5748184"/>
            <a:ext cx="17627040" cy="11702880"/>
            <a:chOff x="0" y="0"/>
            <a:chExt cx="23502720" cy="15603840"/>
          </a:xfrm>
        </p:grpSpPr>
        <p:sp>
          <p:nvSpPr>
            <p:cNvPr name="Freeform 13" id="13"/>
            <p:cNvSpPr/>
            <p:nvPr/>
          </p:nvSpPr>
          <p:spPr>
            <a:xfrm flipH="false" flipV="false" rot="0">
              <a:off x="0" y="0"/>
              <a:ext cx="23502747" cy="15603855"/>
            </a:xfrm>
            <a:custGeom>
              <a:avLst/>
              <a:gdLst/>
              <a:ahLst/>
              <a:cxnLst/>
              <a:rect r="r" b="b" t="t" l="l"/>
              <a:pathLst>
                <a:path h="15603855" w="23502747">
                  <a:moveTo>
                    <a:pt x="0" y="0"/>
                  </a:moveTo>
                  <a:lnTo>
                    <a:pt x="23502747" y="0"/>
                  </a:lnTo>
                  <a:lnTo>
                    <a:pt x="23502747" y="15603855"/>
                  </a:lnTo>
                  <a:lnTo>
                    <a:pt x="0" y="15603855"/>
                  </a:lnTo>
                  <a:lnTo>
                    <a:pt x="0" y="0"/>
                  </a:lnTo>
                  <a:close/>
                </a:path>
              </a:pathLst>
            </a:custGeom>
            <a:blipFill>
              <a:blip r:embed="rId5"/>
              <a:stretch>
                <a:fillRect l="-7317" t="0" r="-7329" b="-1"/>
              </a:stretch>
            </a:blipFill>
          </p:spPr>
        </p:sp>
      </p:gr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16100A"/>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23089860" y="-11848601"/>
            <a:ext cx="24118560" cy="24564240"/>
            <a:chOff x="0" y="0"/>
            <a:chExt cx="32158080" cy="32752320"/>
          </a:xfrm>
        </p:grpSpPr>
        <p:sp>
          <p:nvSpPr>
            <p:cNvPr name="Freeform 3" id="3"/>
            <p:cNvSpPr/>
            <p:nvPr/>
          </p:nvSpPr>
          <p:spPr>
            <a:xfrm flipH="false" flipV="false" rot="0">
              <a:off x="0" y="0"/>
              <a:ext cx="32158050" cy="32752283"/>
            </a:xfrm>
            <a:custGeom>
              <a:avLst/>
              <a:gdLst/>
              <a:ahLst/>
              <a:cxnLst/>
              <a:rect r="r" b="b" t="t" l="l"/>
              <a:pathLst>
                <a:path h="32752283" w="32158050">
                  <a:moveTo>
                    <a:pt x="0" y="0"/>
                  </a:moveTo>
                  <a:lnTo>
                    <a:pt x="32158050" y="0"/>
                  </a:lnTo>
                  <a:lnTo>
                    <a:pt x="32158050" y="32752283"/>
                  </a:lnTo>
                  <a:lnTo>
                    <a:pt x="0" y="32752283"/>
                  </a:lnTo>
                  <a:lnTo>
                    <a:pt x="0" y="0"/>
                  </a:lnTo>
                  <a:close/>
                </a:path>
              </a:pathLst>
            </a:custGeom>
            <a:blipFill>
              <a:blip r:embed="rId2"/>
              <a:stretch>
                <a:fillRect l="0" t="-3058" r="-3" b="4869"/>
              </a:stretch>
            </a:blipFill>
          </p:spPr>
        </p:sp>
      </p:grpSp>
      <p:sp>
        <p:nvSpPr>
          <p:cNvPr name="Freeform 4" id="4"/>
          <p:cNvSpPr/>
          <p:nvPr/>
        </p:nvSpPr>
        <p:spPr>
          <a:xfrm flipH="false" flipV="false" rot="0">
            <a:off x="457109" y="2802610"/>
            <a:ext cx="8045333" cy="5360203"/>
          </a:xfrm>
          <a:custGeom>
            <a:avLst/>
            <a:gdLst/>
            <a:ahLst/>
            <a:cxnLst/>
            <a:rect r="r" b="b" t="t" l="l"/>
            <a:pathLst>
              <a:path h="5360203" w="8045333">
                <a:moveTo>
                  <a:pt x="0" y="0"/>
                </a:moveTo>
                <a:lnTo>
                  <a:pt x="8045333" y="0"/>
                </a:lnTo>
                <a:lnTo>
                  <a:pt x="8045333" y="5360203"/>
                </a:lnTo>
                <a:lnTo>
                  <a:pt x="0" y="5360203"/>
                </a:lnTo>
                <a:lnTo>
                  <a:pt x="0" y="0"/>
                </a:lnTo>
                <a:close/>
              </a:path>
            </a:pathLst>
          </a:custGeom>
          <a:blipFill>
            <a:blip r:embed="rId3"/>
            <a:stretch>
              <a:fillRect l="0" t="0" r="0" b="0"/>
            </a:stretch>
          </a:blipFill>
        </p:spPr>
      </p:sp>
      <p:sp>
        <p:nvSpPr>
          <p:cNvPr name="Freeform 5" id="5"/>
          <p:cNvSpPr/>
          <p:nvPr/>
        </p:nvSpPr>
        <p:spPr>
          <a:xfrm flipH="false" flipV="false" rot="0">
            <a:off x="9779058" y="2802610"/>
            <a:ext cx="8108512" cy="5402296"/>
          </a:xfrm>
          <a:custGeom>
            <a:avLst/>
            <a:gdLst/>
            <a:ahLst/>
            <a:cxnLst/>
            <a:rect r="r" b="b" t="t" l="l"/>
            <a:pathLst>
              <a:path h="5402296" w="8108512">
                <a:moveTo>
                  <a:pt x="0" y="0"/>
                </a:moveTo>
                <a:lnTo>
                  <a:pt x="8108512" y="0"/>
                </a:lnTo>
                <a:lnTo>
                  <a:pt x="8108512" y="5402296"/>
                </a:lnTo>
                <a:lnTo>
                  <a:pt x="0" y="5402296"/>
                </a:lnTo>
                <a:lnTo>
                  <a:pt x="0" y="0"/>
                </a:lnTo>
                <a:close/>
              </a:path>
            </a:pathLst>
          </a:custGeom>
          <a:blipFill>
            <a:blip r:embed="rId4"/>
            <a:stretch>
              <a:fillRect l="0" t="0" r="0" b="0"/>
            </a:stretch>
          </a:blipFill>
        </p:spPr>
      </p:sp>
      <p:sp>
        <p:nvSpPr>
          <p:cNvPr name="TextBox 6" id="6"/>
          <p:cNvSpPr txBox="true"/>
          <p:nvPr/>
        </p:nvSpPr>
        <p:spPr>
          <a:xfrm rot="0">
            <a:off x="4804448" y="433519"/>
            <a:ext cx="6997779" cy="752475"/>
          </a:xfrm>
          <a:prstGeom prst="rect">
            <a:avLst/>
          </a:prstGeom>
        </p:spPr>
        <p:txBody>
          <a:bodyPr anchor="t" rtlCol="false" tIns="0" lIns="0" bIns="0" rIns="0">
            <a:spAutoFit/>
          </a:bodyPr>
          <a:lstStyle/>
          <a:p>
            <a:pPr algn="ctr">
              <a:lnSpc>
                <a:spcPts val="5994"/>
              </a:lnSpc>
              <a:spcBef>
                <a:spcPct val="0"/>
              </a:spcBef>
            </a:pPr>
            <a:r>
              <a:rPr lang="en-US" b="true" sz="4995">
                <a:solidFill>
                  <a:srgbClr val="FFFFFF"/>
                </a:solidFill>
                <a:latin typeface="Bai Jamjuree Bold"/>
                <a:ea typeface="Bai Jamjuree Bold"/>
                <a:cs typeface="Bai Jamjuree Bold"/>
                <a:sym typeface="Bai Jamjuree Bold"/>
              </a:rPr>
              <a:t>Res</a:t>
            </a:r>
            <a:r>
              <a:rPr lang="en-US" b="true" sz="4995">
                <a:solidFill>
                  <a:srgbClr val="FFFFFF"/>
                </a:solidFill>
                <a:latin typeface="Bai Jamjuree Bold"/>
                <a:ea typeface="Bai Jamjuree Bold"/>
                <a:cs typeface="Bai Jamjuree Bold"/>
                <a:sym typeface="Bai Jamjuree Bold"/>
              </a:rPr>
              <a:t>ults &amp; Performance</a:t>
            </a:r>
          </a:p>
        </p:txBody>
      </p:sp>
      <p:sp>
        <p:nvSpPr>
          <p:cNvPr name="TextBox 7" id="7"/>
          <p:cNvSpPr txBox="true"/>
          <p:nvPr/>
        </p:nvSpPr>
        <p:spPr>
          <a:xfrm rot="0">
            <a:off x="5885903" y="1353147"/>
            <a:ext cx="3551754" cy="733425"/>
          </a:xfrm>
          <a:prstGeom prst="rect">
            <a:avLst/>
          </a:prstGeom>
        </p:spPr>
        <p:txBody>
          <a:bodyPr anchor="t" rtlCol="false" tIns="0" lIns="0" bIns="0" rIns="0">
            <a:spAutoFit/>
          </a:bodyPr>
          <a:lstStyle/>
          <a:p>
            <a:pPr algn="ctr">
              <a:lnSpc>
                <a:spcPts val="5754"/>
              </a:lnSpc>
              <a:spcBef>
                <a:spcPct val="0"/>
              </a:spcBef>
            </a:pPr>
            <a:r>
              <a:rPr lang="en-US" b="true" sz="4795">
                <a:solidFill>
                  <a:srgbClr val="FFFFFF"/>
                </a:solidFill>
                <a:latin typeface="Bai Jamjuree Bold"/>
                <a:ea typeface="Bai Jamjuree Bold"/>
                <a:cs typeface="Bai Jamjuree Bold"/>
                <a:sym typeface="Bai Jamjuree Bold"/>
              </a:rPr>
              <a:t>Lower body </a:t>
            </a:r>
          </a:p>
        </p:txBody>
      </p:sp>
      <p:grpSp>
        <p:nvGrpSpPr>
          <p:cNvPr name="Group 8" id="8"/>
          <p:cNvGrpSpPr>
            <a:grpSpLocks noChangeAspect="true"/>
          </p:cNvGrpSpPr>
          <p:nvPr/>
        </p:nvGrpSpPr>
        <p:grpSpPr>
          <a:xfrm rot="0">
            <a:off x="-4674433" y="5482712"/>
            <a:ext cx="17627040" cy="11702880"/>
            <a:chOff x="0" y="0"/>
            <a:chExt cx="23502720" cy="15603840"/>
          </a:xfrm>
        </p:grpSpPr>
        <p:sp>
          <p:nvSpPr>
            <p:cNvPr name="Freeform 9" id="9"/>
            <p:cNvSpPr/>
            <p:nvPr/>
          </p:nvSpPr>
          <p:spPr>
            <a:xfrm flipH="false" flipV="false" rot="0">
              <a:off x="0" y="0"/>
              <a:ext cx="23502747" cy="15603855"/>
            </a:xfrm>
            <a:custGeom>
              <a:avLst/>
              <a:gdLst/>
              <a:ahLst/>
              <a:cxnLst/>
              <a:rect r="r" b="b" t="t" l="l"/>
              <a:pathLst>
                <a:path h="15603855" w="23502747">
                  <a:moveTo>
                    <a:pt x="0" y="0"/>
                  </a:moveTo>
                  <a:lnTo>
                    <a:pt x="23502747" y="0"/>
                  </a:lnTo>
                  <a:lnTo>
                    <a:pt x="23502747" y="15603855"/>
                  </a:lnTo>
                  <a:lnTo>
                    <a:pt x="0" y="15603855"/>
                  </a:lnTo>
                  <a:lnTo>
                    <a:pt x="0" y="0"/>
                  </a:lnTo>
                  <a:close/>
                </a:path>
              </a:pathLst>
            </a:custGeom>
            <a:blipFill>
              <a:blip r:embed="rId5"/>
              <a:stretch>
                <a:fillRect l="-7317" t="0" r="-7329" b="-1"/>
              </a:stretch>
            </a:blipFill>
          </p:spPr>
        </p:sp>
      </p:grpSp>
      <p:grpSp>
        <p:nvGrpSpPr>
          <p:cNvPr name="Group 10" id="10"/>
          <p:cNvGrpSpPr>
            <a:grpSpLocks noChangeAspect="true"/>
          </p:cNvGrpSpPr>
          <p:nvPr/>
        </p:nvGrpSpPr>
        <p:grpSpPr>
          <a:xfrm rot="0">
            <a:off x="3898986" y="1584050"/>
            <a:ext cx="24118560" cy="24564240"/>
            <a:chOff x="0" y="0"/>
            <a:chExt cx="32158080" cy="32752320"/>
          </a:xfrm>
        </p:grpSpPr>
        <p:sp>
          <p:nvSpPr>
            <p:cNvPr name="Freeform 11" id="11"/>
            <p:cNvSpPr/>
            <p:nvPr/>
          </p:nvSpPr>
          <p:spPr>
            <a:xfrm flipH="false" flipV="false" rot="0">
              <a:off x="0" y="0"/>
              <a:ext cx="32158050" cy="32752283"/>
            </a:xfrm>
            <a:custGeom>
              <a:avLst/>
              <a:gdLst/>
              <a:ahLst/>
              <a:cxnLst/>
              <a:rect r="r" b="b" t="t" l="l"/>
              <a:pathLst>
                <a:path h="32752283" w="32158050">
                  <a:moveTo>
                    <a:pt x="0" y="0"/>
                  </a:moveTo>
                  <a:lnTo>
                    <a:pt x="32158050" y="0"/>
                  </a:lnTo>
                  <a:lnTo>
                    <a:pt x="32158050" y="32752283"/>
                  </a:lnTo>
                  <a:lnTo>
                    <a:pt x="0" y="32752283"/>
                  </a:lnTo>
                  <a:lnTo>
                    <a:pt x="0" y="0"/>
                  </a:lnTo>
                  <a:close/>
                </a:path>
              </a:pathLst>
            </a:custGeom>
            <a:blipFill>
              <a:blip r:embed="rId2"/>
              <a:stretch>
                <a:fillRect l="0" t="-3058" r="-3" b="4869"/>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6100A"/>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137680" y="-5388126"/>
            <a:ext cx="24118560" cy="24564240"/>
            <a:chOff x="0" y="0"/>
            <a:chExt cx="32158080" cy="32752320"/>
          </a:xfrm>
        </p:grpSpPr>
        <p:sp>
          <p:nvSpPr>
            <p:cNvPr name="Freeform 3" id="3"/>
            <p:cNvSpPr/>
            <p:nvPr/>
          </p:nvSpPr>
          <p:spPr>
            <a:xfrm flipH="false" flipV="false" rot="0">
              <a:off x="0" y="0"/>
              <a:ext cx="32158050" cy="32752283"/>
            </a:xfrm>
            <a:custGeom>
              <a:avLst/>
              <a:gdLst/>
              <a:ahLst/>
              <a:cxnLst/>
              <a:rect r="r" b="b" t="t" l="l"/>
              <a:pathLst>
                <a:path h="32752283" w="32158050">
                  <a:moveTo>
                    <a:pt x="0" y="0"/>
                  </a:moveTo>
                  <a:lnTo>
                    <a:pt x="32158050" y="0"/>
                  </a:lnTo>
                  <a:lnTo>
                    <a:pt x="32158050" y="32752283"/>
                  </a:lnTo>
                  <a:lnTo>
                    <a:pt x="0" y="32752283"/>
                  </a:lnTo>
                  <a:lnTo>
                    <a:pt x="0" y="0"/>
                  </a:lnTo>
                  <a:close/>
                </a:path>
              </a:pathLst>
            </a:custGeom>
            <a:blipFill>
              <a:blip r:embed="rId2"/>
              <a:stretch>
                <a:fillRect l="0" t="-3058" r="-3" b="4869"/>
              </a:stretch>
            </a:blipFill>
          </p:spPr>
        </p:sp>
      </p:grpSp>
      <p:grpSp>
        <p:nvGrpSpPr>
          <p:cNvPr name="Group 4" id="4"/>
          <p:cNvGrpSpPr>
            <a:grpSpLocks noChangeAspect="true"/>
          </p:cNvGrpSpPr>
          <p:nvPr/>
        </p:nvGrpSpPr>
        <p:grpSpPr>
          <a:xfrm rot="0">
            <a:off x="-9117545" y="789286"/>
            <a:ext cx="9462328" cy="6282194"/>
            <a:chOff x="0" y="0"/>
            <a:chExt cx="23502720" cy="15603840"/>
          </a:xfrm>
        </p:grpSpPr>
        <p:sp>
          <p:nvSpPr>
            <p:cNvPr name="Freeform 5" id="5"/>
            <p:cNvSpPr/>
            <p:nvPr/>
          </p:nvSpPr>
          <p:spPr>
            <a:xfrm flipH="false" flipV="false" rot="0">
              <a:off x="0" y="0"/>
              <a:ext cx="23502747" cy="15603855"/>
            </a:xfrm>
            <a:custGeom>
              <a:avLst/>
              <a:gdLst/>
              <a:ahLst/>
              <a:cxnLst/>
              <a:rect r="r" b="b" t="t" l="l"/>
              <a:pathLst>
                <a:path h="15603855" w="23502747">
                  <a:moveTo>
                    <a:pt x="0" y="0"/>
                  </a:moveTo>
                  <a:lnTo>
                    <a:pt x="23502747" y="0"/>
                  </a:lnTo>
                  <a:lnTo>
                    <a:pt x="23502747" y="15603855"/>
                  </a:lnTo>
                  <a:lnTo>
                    <a:pt x="0" y="15603855"/>
                  </a:lnTo>
                  <a:lnTo>
                    <a:pt x="0" y="0"/>
                  </a:lnTo>
                  <a:close/>
                </a:path>
              </a:pathLst>
            </a:custGeom>
            <a:blipFill>
              <a:blip r:embed="rId3"/>
              <a:stretch>
                <a:fillRect l="-7317" t="0" r="-7329" b="-1"/>
              </a:stretch>
            </a:blipFill>
          </p:spPr>
        </p:sp>
      </p:grpSp>
      <p:grpSp>
        <p:nvGrpSpPr>
          <p:cNvPr name="Group 6" id="6"/>
          <p:cNvGrpSpPr/>
          <p:nvPr/>
        </p:nvGrpSpPr>
        <p:grpSpPr>
          <a:xfrm rot="0">
            <a:off x="344782" y="466661"/>
            <a:ext cx="8831777" cy="1998558"/>
            <a:chOff x="0" y="0"/>
            <a:chExt cx="11559827" cy="2615893"/>
          </a:xfrm>
        </p:grpSpPr>
        <p:sp>
          <p:nvSpPr>
            <p:cNvPr name="Freeform 7" id="7"/>
            <p:cNvSpPr/>
            <p:nvPr/>
          </p:nvSpPr>
          <p:spPr>
            <a:xfrm flipH="false" flipV="false" rot="0">
              <a:off x="0" y="0"/>
              <a:ext cx="11559828" cy="2615893"/>
            </a:xfrm>
            <a:custGeom>
              <a:avLst/>
              <a:gdLst/>
              <a:ahLst/>
              <a:cxnLst/>
              <a:rect r="r" b="b" t="t" l="l"/>
              <a:pathLst>
                <a:path h="2615893" w="11559828">
                  <a:moveTo>
                    <a:pt x="0" y="0"/>
                  </a:moveTo>
                  <a:lnTo>
                    <a:pt x="11559828" y="0"/>
                  </a:lnTo>
                  <a:lnTo>
                    <a:pt x="11559828" y="2615893"/>
                  </a:lnTo>
                  <a:lnTo>
                    <a:pt x="0" y="2615893"/>
                  </a:lnTo>
                  <a:close/>
                </a:path>
              </a:pathLst>
            </a:custGeom>
            <a:solidFill>
              <a:srgbClr val="000000">
                <a:alpha val="0"/>
              </a:srgbClr>
            </a:solidFill>
          </p:spPr>
        </p:sp>
        <p:sp>
          <p:nvSpPr>
            <p:cNvPr name="TextBox 8" id="8"/>
            <p:cNvSpPr txBox="true"/>
            <p:nvPr/>
          </p:nvSpPr>
          <p:spPr>
            <a:xfrm>
              <a:off x="0" y="-152400"/>
              <a:ext cx="11559827" cy="2768293"/>
            </a:xfrm>
            <a:prstGeom prst="rect">
              <a:avLst/>
            </a:prstGeom>
          </p:spPr>
          <p:txBody>
            <a:bodyPr anchor="b" rtlCol="false" tIns="0" lIns="0" bIns="0" rIns="0"/>
            <a:lstStyle/>
            <a:p>
              <a:pPr algn="r">
                <a:lnSpc>
                  <a:spcPts val="9360"/>
                </a:lnSpc>
              </a:pPr>
              <a:r>
                <a:rPr lang="en-US" sz="7800" b="true">
                  <a:solidFill>
                    <a:srgbClr val="FFFFFF"/>
                  </a:solidFill>
                  <a:latin typeface="Arial Bold"/>
                  <a:ea typeface="Arial Bold"/>
                  <a:cs typeface="Arial Bold"/>
                  <a:sym typeface="Arial Bold"/>
                </a:rPr>
                <a:t>Backend System</a:t>
              </a:r>
            </a:p>
          </p:txBody>
        </p:sp>
      </p:grpSp>
      <p:sp>
        <p:nvSpPr>
          <p:cNvPr name="TextBox 9" id="9"/>
          <p:cNvSpPr txBox="true"/>
          <p:nvPr/>
        </p:nvSpPr>
        <p:spPr>
          <a:xfrm rot="0">
            <a:off x="642242" y="2654117"/>
            <a:ext cx="17068634" cy="5160313"/>
          </a:xfrm>
          <a:prstGeom prst="rect">
            <a:avLst/>
          </a:prstGeom>
        </p:spPr>
        <p:txBody>
          <a:bodyPr anchor="t" rtlCol="false" tIns="0" lIns="0" bIns="0" rIns="0">
            <a:spAutoFit/>
          </a:bodyPr>
          <a:lstStyle/>
          <a:p>
            <a:pPr algn="l" marL="909604" indent="-454802" lvl="1">
              <a:lnSpc>
                <a:spcPts val="5898"/>
              </a:lnSpc>
              <a:buFont typeface="Arial"/>
              <a:buChar char="•"/>
            </a:pPr>
            <a:r>
              <a:rPr lang="en-US" b="true" sz="4213">
                <a:solidFill>
                  <a:srgbClr val="FFFFFF"/>
                </a:solidFill>
                <a:latin typeface="Canva Sans Bold"/>
                <a:ea typeface="Canva Sans Bold"/>
                <a:cs typeface="Canva Sans Bold"/>
                <a:sym typeface="Canva Sans Bold"/>
              </a:rPr>
              <a:t>Developed using Spring Boot, the backend handles user authentication, manages the product catalog, stores user data, and communicates with the ML model.</a:t>
            </a:r>
          </a:p>
          <a:p>
            <a:pPr algn="l">
              <a:lnSpc>
                <a:spcPts val="5898"/>
              </a:lnSpc>
            </a:pPr>
          </a:p>
          <a:p>
            <a:pPr algn="l" marL="909604" indent="-454802" lvl="1">
              <a:lnSpc>
                <a:spcPts val="5898"/>
              </a:lnSpc>
              <a:buFont typeface="Arial"/>
              <a:buChar char="•"/>
            </a:pPr>
            <a:r>
              <a:rPr lang="en-US" b="true" sz="4213">
                <a:solidFill>
                  <a:srgbClr val="FFFFFF"/>
                </a:solidFill>
                <a:latin typeface="Canva Sans Bold"/>
                <a:ea typeface="Canva Sans Bold"/>
                <a:cs typeface="Canva Sans Bold"/>
                <a:sym typeface="Canva Sans Bold"/>
              </a:rPr>
              <a:t>REST APIs are used to connect the frontend with the backend logic.</a:t>
            </a:r>
          </a:p>
          <a:p>
            <a:pPr algn="l" marL="909604" indent="-454802" lvl="1">
              <a:lnSpc>
                <a:spcPts val="5898"/>
              </a:lnSpc>
              <a:buFont typeface="Arial"/>
              <a:buChar char="•"/>
            </a:pPr>
          </a:p>
        </p:txBody>
      </p:sp>
    </p:spTree>
  </p:cSld>
  <p:clrMapOvr>
    <a:masterClrMapping/>
  </p:clrMapOvr>
  <p:transition spd="fast">
    <p:cover dir="l"/>
  </p:transition>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16100A"/>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23089860" y="-11848601"/>
            <a:ext cx="24118560" cy="24564240"/>
            <a:chOff x="0" y="0"/>
            <a:chExt cx="32158080" cy="32752320"/>
          </a:xfrm>
        </p:grpSpPr>
        <p:sp>
          <p:nvSpPr>
            <p:cNvPr name="Freeform 3" id="3"/>
            <p:cNvSpPr/>
            <p:nvPr/>
          </p:nvSpPr>
          <p:spPr>
            <a:xfrm flipH="false" flipV="false" rot="0">
              <a:off x="0" y="0"/>
              <a:ext cx="32158050" cy="32752283"/>
            </a:xfrm>
            <a:custGeom>
              <a:avLst/>
              <a:gdLst/>
              <a:ahLst/>
              <a:cxnLst/>
              <a:rect r="r" b="b" t="t" l="l"/>
              <a:pathLst>
                <a:path h="32752283" w="32158050">
                  <a:moveTo>
                    <a:pt x="0" y="0"/>
                  </a:moveTo>
                  <a:lnTo>
                    <a:pt x="32158050" y="0"/>
                  </a:lnTo>
                  <a:lnTo>
                    <a:pt x="32158050" y="32752283"/>
                  </a:lnTo>
                  <a:lnTo>
                    <a:pt x="0" y="32752283"/>
                  </a:lnTo>
                  <a:lnTo>
                    <a:pt x="0" y="0"/>
                  </a:lnTo>
                  <a:close/>
                </a:path>
              </a:pathLst>
            </a:custGeom>
            <a:blipFill>
              <a:blip r:embed="rId2"/>
              <a:stretch>
                <a:fillRect l="0" t="-3058" r="-3" b="4869"/>
              </a:stretch>
            </a:blipFill>
          </p:spPr>
        </p:sp>
      </p:grpSp>
      <p:grpSp>
        <p:nvGrpSpPr>
          <p:cNvPr name="Group 4" id="4"/>
          <p:cNvGrpSpPr>
            <a:grpSpLocks noChangeAspect="true"/>
          </p:cNvGrpSpPr>
          <p:nvPr/>
        </p:nvGrpSpPr>
        <p:grpSpPr>
          <a:xfrm rot="0">
            <a:off x="5200020" y="8385881"/>
            <a:ext cx="24118560" cy="24564240"/>
            <a:chOff x="0" y="0"/>
            <a:chExt cx="32158080" cy="32752320"/>
          </a:xfrm>
        </p:grpSpPr>
        <p:sp>
          <p:nvSpPr>
            <p:cNvPr name="Freeform 5" id="5"/>
            <p:cNvSpPr/>
            <p:nvPr/>
          </p:nvSpPr>
          <p:spPr>
            <a:xfrm flipH="false" flipV="false" rot="0">
              <a:off x="0" y="0"/>
              <a:ext cx="32158050" cy="32752283"/>
            </a:xfrm>
            <a:custGeom>
              <a:avLst/>
              <a:gdLst/>
              <a:ahLst/>
              <a:cxnLst/>
              <a:rect r="r" b="b" t="t" l="l"/>
              <a:pathLst>
                <a:path h="32752283" w="32158050">
                  <a:moveTo>
                    <a:pt x="0" y="0"/>
                  </a:moveTo>
                  <a:lnTo>
                    <a:pt x="32158050" y="0"/>
                  </a:lnTo>
                  <a:lnTo>
                    <a:pt x="32158050" y="32752283"/>
                  </a:lnTo>
                  <a:lnTo>
                    <a:pt x="0" y="32752283"/>
                  </a:lnTo>
                  <a:lnTo>
                    <a:pt x="0" y="0"/>
                  </a:lnTo>
                  <a:close/>
                </a:path>
              </a:pathLst>
            </a:custGeom>
            <a:blipFill>
              <a:blip r:embed="rId2"/>
              <a:stretch>
                <a:fillRect l="0" t="-3058" r="-3" b="4869"/>
              </a:stretch>
            </a:blipFill>
          </p:spPr>
        </p:sp>
      </p:grpSp>
      <p:sp>
        <p:nvSpPr>
          <p:cNvPr name="Freeform 6" id="6"/>
          <p:cNvSpPr/>
          <p:nvPr/>
        </p:nvSpPr>
        <p:spPr>
          <a:xfrm flipH="false" flipV="false" rot="0">
            <a:off x="3473518" y="1971245"/>
            <a:ext cx="10800427" cy="4167694"/>
          </a:xfrm>
          <a:custGeom>
            <a:avLst/>
            <a:gdLst/>
            <a:ahLst/>
            <a:cxnLst/>
            <a:rect r="r" b="b" t="t" l="l"/>
            <a:pathLst>
              <a:path h="4167694" w="10800427">
                <a:moveTo>
                  <a:pt x="0" y="0"/>
                </a:moveTo>
                <a:lnTo>
                  <a:pt x="10800427" y="0"/>
                </a:lnTo>
                <a:lnTo>
                  <a:pt x="10800427" y="4167695"/>
                </a:lnTo>
                <a:lnTo>
                  <a:pt x="0" y="4167695"/>
                </a:lnTo>
                <a:lnTo>
                  <a:pt x="0" y="0"/>
                </a:lnTo>
                <a:close/>
              </a:path>
            </a:pathLst>
          </a:custGeom>
          <a:blipFill>
            <a:blip r:embed="rId3"/>
            <a:stretch>
              <a:fillRect l="0" t="0" r="0" b="0"/>
            </a:stretch>
          </a:blipFill>
        </p:spPr>
      </p:sp>
      <p:sp>
        <p:nvSpPr>
          <p:cNvPr name="TextBox 7" id="7"/>
          <p:cNvSpPr txBox="true"/>
          <p:nvPr/>
        </p:nvSpPr>
        <p:spPr>
          <a:xfrm rot="0">
            <a:off x="3677130" y="423994"/>
            <a:ext cx="8538448" cy="933450"/>
          </a:xfrm>
          <a:prstGeom prst="rect">
            <a:avLst/>
          </a:prstGeom>
        </p:spPr>
        <p:txBody>
          <a:bodyPr anchor="t" rtlCol="false" tIns="0" lIns="0" bIns="0" rIns="0">
            <a:spAutoFit/>
          </a:bodyPr>
          <a:lstStyle/>
          <a:p>
            <a:pPr algn="ctr">
              <a:lnSpc>
                <a:spcPts val="7314"/>
              </a:lnSpc>
              <a:spcBef>
                <a:spcPct val="0"/>
              </a:spcBef>
            </a:pPr>
            <a:r>
              <a:rPr lang="en-US" b="true" sz="6095">
                <a:solidFill>
                  <a:srgbClr val="FFFFFF"/>
                </a:solidFill>
                <a:latin typeface="Bai Jamjuree Bold"/>
                <a:ea typeface="Bai Jamjuree Bold"/>
                <a:cs typeface="Bai Jamjuree Bold"/>
                <a:sym typeface="Bai Jamjuree Bold"/>
              </a:rPr>
              <a:t>Res</a:t>
            </a:r>
            <a:r>
              <a:rPr lang="en-US" b="true" sz="6095">
                <a:solidFill>
                  <a:srgbClr val="FFFFFF"/>
                </a:solidFill>
                <a:latin typeface="Bai Jamjuree Bold"/>
                <a:ea typeface="Bai Jamjuree Bold"/>
                <a:cs typeface="Bai Jamjuree Bold"/>
                <a:sym typeface="Bai Jamjuree Bold"/>
              </a:rPr>
              <a:t>ults &amp; Performance</a:t>
            </a:r>
          </a:p>
        </p:txBody>
      </p:sp>
      <p:sp>
        <p:nvSpPr>
          <p:cNvPr name="TextBox 8" id="8"/>
          <p:cNvSpPr txBox="true"/>
          <p:nvPr/>
        </p:nvSpPr>
        <p:spPr>
          <a:xfrm rot="0">
            <a:off x="3677130" y="6352877"/>
            <a:ext cx="5196602" cy="2286000"/>
          </a:xfrm>
          <a:prstGeom prst="rect">
            <a:avLst/>
          </a:prstGeom>
        </p:spPr>
        <p:txBody>
          <a:bodyPr anchor="t" rtlCol="false" tIns="0" lIns="0" bIns="0" rIns="0">
            <a:spAutoFit/>
          </a:bodyPr>
          <a:lstStyle/>
          <a:p>
            <a:pPr algn="ctr">
              <a:lnSpc>
                <a:spcPts val="4554"/>
              </a:lnSpc>
            </a:pPr>
            <a:r>
              <a:rPr lang="en-US" sz="3795" b="true">
                <a:solidFill>
                  <a:srgbClr val="FFFFFF"/>
                </a:solidFill>
                <a:latin typeface="Bai Jamjuree Bold"/>
                <a:ea typeface="Bai Jamjuree Bold"/>
                <a:cs typeface="Bai Jamjuree Bold"/>
                <a:sym typeface="Bai Jamjuree Bold"/>
              </a:rPr>
              <a:t>Legend:</a:t>
            </a:r>
          </a:p>
          <a:p>
            <a:pPr algn="ctr" marL="819428" indent="-409714" lvl="1">
              <a:lnSpc>
                <a:spcPts val="4554"/>
              </a:lnSpc>
              <a:spcBef>
                <a:spcPct val="0"/>
              </a:spcBef>
              <a:buFont typeface="Arial"/>
              <a:buChar char="•"/>
            </a:pPr>
            <a:r>
              <a:rPr lang="en-US" b="true" sz="3795">
                <a:solidFill>
                  <a:srgbClr val="FFFFFF"/>
                </a:solidFill>
                <a:latin typeface="Bai Jamjuree Bold"/>
                <a:ea typeface="Bai Jamjuree Bold"/>
                <a:cs typeface="Bai Jamjuree Bold"/>
                <a:sym typeface="Bai Jamjuree Bold"/>
              </a:rPr>
              <a:t>↓ = L</a:t>
            </a:r>
            <a:r>
              <a:rPr lang="en-US" b="true" sz="3795">
                <a:solidFill>
                  <a:srgbClr val="FFFFFF"/>
                </a:solidFill>
                <a:latin typeface="Bai Jamjuree Bold"/>
                <a:ea typeface="Bai Jamjuree Bold"/>
                <a:cs typeface="Bai Jamjuree Bold"/>
                <a:sym typeface="Bai Jamjuree Bold"/>
              </a:rPr>
              <a:t>ower is better</a:t>
            </a:r>
          </a:p>
          <a:p>
            <a:pPr algn="ctr" marL="819428" indent="-409714" lvl="1">
              <a:lnSpc>
                <a:spcPts val="4554"/>
              </a:lnSpc>
              <a:spcBef>
                <a:spcPct val="0"/>
              </a:spcBef>
              <a:buFont typeface="Arial"/>
              <a:buChar char="•"/>
            </a:pPr>
            <a:r>
              <a:rPr lang="en-US" b="true" sz="3795">
                <a:solidFill>
                  <a:srgbClr val="FFFFFF"/>
                </a:solidFill>
                <a:latin typeface="Bai Jamjuree Bold"/>
                <a:ea typeface="Bai Jamjuree Bold"/>
                <a:cs typeface="Bai Jamjuree Bold"/>
                <a:sym typeface="Bai Jamjuree Bold"/>
              </a:rPr>
              <a:t>↑ = Higher is better</a:t>
            </a:r>
          </a:p>
          <a:p>
            <a:pPr algn="ctr">
              <a:lnSpc>
                <a:spcPts val="4554"/>
              </a:lnSpc>
              <a:spcBef>
                <a:spcPct val="0"/>
              </a:spcBef>
            </a:pPr>
          </a:p>
        </p:txBody>
      </p:sp>
      <p:grpSp>
        <p:nvGrpSpPr>
          <p:cNvPr name="Group 9" id="9"/>
          <p:cNvGrpSpPr>
            <a:grpSpLocks noChangeAspect="true"/>
          </p:cNvGrpSpPr>
          <p:nvPr/>
        </p:nvGrpSpPr>
        <p:grpSpPr>
          <a:xfrm rot="0">
            <a:off x="6531586" y="2701294"/>
            <a:ext cx="24118560" cy="24564240"/>
            <a:chOff x="0" y="0"/>
            <a:chExt cx="32158080" cy="32752320"/>
          </a:xfrm>
        </p:grpSpPr>
        <p:sp>
          <p:nvSpPr>
            <p:cNvPr name="Freeform 10" id="10"/>
            <p:cNvSpPr/>
            <p:nvPr/>
          </p:nvSpPr>
          <p:spPr>
            <a:xfrm flipH="false" flipV="false" rot="0">
              <a:off x="0" y="0"/>
              <a:ext cx="32158050" cy="32752283"/>
            </a:xfrm>
            <a:custGeom>
              <a:avLst/>
              <a:gdLst/>
              <a:ahLst/>
              <a:cxnLst/>
              <a:rect r="r" b="b" t="t" l="l"/>
              <a:pathLst>
                <a:path h="32752283" w="32158050">
                  <a:moveTo>
                    <a:pt x="0" y="0"/>
                  </a:moveTo>
                  <a:lnTo>
                    <a:pt x="32158050" y="0"/>
                  </a:lnTo>
                  <a:lnTo>
                    <a:pt x="32158050" y="32752283"/>
                  </a:lnTo>
                  <a:lnTo>
                    <a:pt x="0" y="32752283"/>
                  </a:lnTo>
                  <a:lnTo>
                    <a:pt x="0" y="0"/>
                  </a:lnTo>
                  <a:close/>
                </a:path>
              </a:pathLst>
            </a:custGeom>
            <a:blipFill>
              <a:blip r:embed="rId2"/>
              <a:stretch>
                <a:fillRect l="0" t="-3058" r="-3" b="4869"/>
              </a:stretch>
            </a:blipFill>
          </p:spPr>
        </p:sp>
      </p:grpSp>
      <p:grpSp>
        <p:nvGrpSpPr>
          <p:cNvPr name="Group 11" id="11"/>
          <p:cNvGrpSpPr>
            <a:grpSpLocks noChangeAspect="true"/>
          </p:cNvGrpSpPr>
          <p:nvPr/>
        </p:nvGrpSpPr>
        <p:grpSpPr>
          <a:xfrm rot="0">
            <a:off x="-5340002" y="6138940"/>
            <a:ext cx="17627040" cy="11702880"/>
            <a:chOff x="0" y="0"/>
            <a:chExt cx="23502720" cy="15603840"/>
          </a:xfrm>
        </p:grpSpPr>
        <p:sp>
          <p:nvSpPr>
            <p:cNvPr name="Freeform 12" id="12"/>
            <p:cNvSpPr/>
            <p:nvPr/>
          </p:nvSpPr>
          <p:spPr>
            <a:xfrm flipH="false" flipV="false" rot="0">
              <a:off x="0" y="0"/>
              <a:ext cx="23502747" cy="15603855"/>
            </a:xfrm>
            <a:custGeom>
              <a:avLst/>
              <a:gdLst/>
              <a:ahLst/>
              <a:cxnLst/>
              <a:rect r="r" b="b" t="t" l="l"/>
              <a:pathLst>
                <a:path h="15603855" w="23502747">
                  <a:moveTo>
                    <a:pt x="0" y="0"/>
                  </a:moveTo>
                  <a:lnTo>
                    <a:pt x="23502747" y="0"/>
                  </a:lnTo>
                  <a:lnTo>
                    <a:pt x="23502747" y="15603855"/>
                  </a:lnTo>
                  <a:lnTo>
                    <a:pt x="0" y="15603855"/>
                  </a:lnTo>
                  <a:lnTo>
                    <a:pt x="0" y="0"/>
                  </a:lnTo>
                  <a:close/>
                </a:path>
              </a:pathLst>
            </a:custGeom>
            <a:blipFill>
              <a:blip r:embed="rId4"/>
              <a:stretch>
                <a:fillRect l="-7317" t="0" r="-7329" b="-1"/>
              </a:stretch>
            </a:blipFill>
          </p:spPr>
        </p:sp>
      </p:gr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16100A"/>
        </a:solidFill>
      </p:bgPr>
    </p:bg>
    <p:spTree>
      <p:nvGrpSpPr>
        <p:cNvPr id="1" name=""/>
        <p:cNvGrpSpPr/>
        <p:nvPr/>
      </p:nvGrpSpPr>
      <p:grpSpPr>
        <a:xfrm>
          <a:off x="0" y="0"/>
          <a:ext cx="0" cy="0"/>
          <a:chOff x="0" y="0"/>
          <a:chExt cx="0" cy="0"/>
        </a:xfrm>
      </p:grpSpPr>
      <p:sp>
        <p:nvSpPr>
          <p:cNvPr name="TextBox 2" id="2"/>
          <p:cNvSpPr txBox="true"/>
          <p:nvPr/>
        </p:nvSpPr>
        <p:spPr>
          <a:xfrm rot="0">
            <a:off x="4538654" y="576262"/>
            <a:ext cx="8768239" cy="904875"/>
          </a:xfrm>
          <a:prstGeom prst="rect">
            <a:avLst/>
          </a:prstGeom>
        </p:spPr>
        <p:txBody>
          <a:bodyPr anchor="t" rtlCol="false" tIns="0" lIns="0" bIns="0" rIns="0">
            <a:spAutoFit/>
          </a:bodyPr>
          <a:lstStyle/>
          <a:p>
            <a:pPr algn="ctr">
              <a:lnSpc>
                <a:spcPts val="7194"/>
              </a:lnSpc>
              <a:spcBef>
                <a:spcPct val="0"/>
              </a:spcBef>
            </a:pPr>
            <a:r>
              <a:rPr lang="en-US" b="true" sz="5995">
                <a:solidFill>
                  <a:srgbClr val="FFFFFF"/>
                </a:solidFill>
                <a:latin typeface="Bai Jamjuree Bold"/>
                <a:ea typeface="Bai Jamjuree Bold"/>
                <a:cs typeface="Bai Jamjuree Bold"/>
                <a:sym typeface="Bai Jamjuree Bold"/>
              </a:rPr>
              <a:t> Challenges &amp; Solutions</a:t>
            </a:r>
          </a:p>
        </p:txBody>
      </p:sp>
      <p:sp>
        <p:nvSpPr>
          <p:cNvPr name="TextBox 3" id="3"/>
          <p:cNvSpPr txBox="true"/>
          <p:nvPr/>
        </p:nvSpPr>
        <p:spPr>
          <a:xfrm rot="0">
            <a:off x="5041881" y="3709220"/>
            <a:ext cx="7035403" cy="800100"/>
          </a:xfrm>
          <a:prstGeom prst="rect">
            <a:avLst/>
          </a:prstGeom>
        </p:spPr>
        <p:txBody>
          <a:bodyPr anchor="t" rtlCol="false" tIns="0" lIns="0" bIns="0" rIns="0">
            <a:spAutoFit/>
          </a:bodyPr>
          <a:lstStyle/>
          <a:p>
            <a:pPr algn="ctr">
              <a:lnSpc>
                <a:spcPts val="6354"/>
              </a:lnSpc>
              <a:spcBef>
                <a:spcPct val="0"/>
              </a:spcBef>
            </a:pPr>
            <a:r>
              <a:rPr lang="en-US" b="true" sz="5295">
                <a:solidFill>
                  <a:srgbClr val="FFFFFF"/>
                </a:solidFill>
                <a:latin typeface="Bai Jamjuree Bold"/>
                <a:ea typeface="Bai Jamjuree Bold"/>
                <a:cs typeface="Bai Jamjuree Bold"/>
                <a:sym typeface="Bai Jamjuree Bold"/>
              </a:rPr>
              <a:t>H</a:t>
            </a:r>
            <a:r>
              <a:rPr lang="en-US" b="true" sz="5295">
                <a:solidFill>
                  <a:srgbClr val="FFFFFF"/>
                </a:solidFill>
                <a:latin typeface="Bai Jamjuree Bold"/>
                <a:ea typeface="Bai Jamjuree Bold"/>
                <a:cs typeface="Bai Jamjuree Bold"/>
                <a:sym typeface="Bai Jamjuree Bold"/>
              </a:rPr>
              <a:t>ardware Constraints</a:t>
            </a:r>
          </a:p>
        </p:txBody>
      </p:sp>
      <p:sp>
        <p:nvSpPr>
          <p:cNvPr name="TextBox 4" id="4"/>
          <p:cNvSpPr txBox="true"/>
          <p:nvPr/>
        </p:nvSpPr>
        <p:spPr>
          <a:xfrm rot="0">
            <a:off x="5041881" y="6737403"/>
            <a:ext cx="6480572" cy="819150"/>
          </a:xfrm>
          <a:prstGeom prst="rect">
            <a:avLst/>
          </a:prstGeom>
        </p:spPr>
        <p:txBody>
          <a:bodyPr anchor="t" rtlCol="false" tIns="0" lIns="0" bIns="0" rIns="0">
            <a:spAutoFit/>
          </a:bodyPr>
          <a:lstStyle/>
          <a:p>
            <a:pPr algn="ctr">
              <a:lnSpc>
                <a:spcPts val="6474"/>
              </a:lnSpc>
              <a:spcBef>
                <a:spcPct val="0"/>
              </a:spcBef>
            </a:pPr>
            <a:r>
              <a:rPr lang="en-US" b="true" sz="5395">
                <a:solidFill>
                  <a:srgbClr val="FFFFFF"/>
                </a:solidFill>
                <a:latin typeface="Bai Jamjuree Bold"/>
                <a:ea typeface="Bai Jamjuree Bold"/>
                <a:cs typeface="Bai Jamjuree Bold"/>
                <a:sym typeface="Bai Jamjuree Bold"/>
              </a:rPr>
              <a:t>D</a:t>
            </a:r>
            <a:r>
              <a:rPr lang="en-US" b="true" sz="5395">
                <a:solidFill>
                  <a:srgbClr val="FFFFFF"/>
                </a:solidFill>
                <a:latin typeface="Bai Jamjuree Bold"/>
                <a:ea typeface="Bai Jamjuree Bold"/>
                <a:cs typeface="Bai Jamjuree Bold"/>
                <a:sym typeface="Bai Jamjuree Bold"/>
              </a:rPr>
              <a:t>ataset Challenges</a:t>
            </a:r>
          </a:p>
        </p:txBody>
      </p:sp>
      <p:grpSp>
        <p:nvGrpSpPr>
          <p:cNvPr name="Group 5" id="5"/>
          <p:cNvGrpSpPr>
            <a:grpSpLocks noChangeAspect="true"/>
          </p:cNvGrpSpPr>
          <p:nvPr/>
        </p:nvGrpSpPr>
        <p:grpSpPr>
          <a:xfrm rot="0">
            <a:off x="-5693033" y="4509320"/>
            <a:ext cx="17627040" cy="11702880"/>
            <a:chOff x="0" y="0"/>
            <a:chExt cx="23502720" cy="15603840"/>
          </a:xfrm>
        </p:grpSpPr>
        <p:sp>
          <p:nvSpPr>
            <p:cNvPr name="Freeform 6" id="6"/>
            <p:cNvSpPr/>
            <p:nvPr/>
          </p:nvSpPr>
          <p:spPr>
            <a:xfrm flipH="false" flipV="false" rot="0">
              <a:off x="0" y="0"/>
              <a:ext cx="23502747" cy="15603855"/>
            </a:xfrm>
            <a:custGeom>
              <a:avLst/>
              <a:gdLst/>
              <a:ahLst/>
              <a:cxnLst/>
              <a:rect r="r" b="b" t="t" l="l"/>
              <a:pathLst>
                <a:path h="15603855" w="23502747">
                  <a:moveTo>
                    <a:pt x="0" y="0"/>
                  </a:moveTo>
                  <a:lnTo>
                    <a:pt x="23502747" y="0"/>
                  </a:lnTo>
                  <a:lnTo>
                    <a:pt x="23502747" y="15603855"/>
                  </a:lnTo>
                  <a:lnTo>
                    <a:pt x="0" y="15603855"/>
                  </a:lnTo>
                  <a:lnTo>
                    <a:pt x="0" y="0"/>
                  </a:lnTo>
                  <a:close/>
                </a:path>
              </a:pathLst>
            </a:custGeom>
            <a:blipFill>
              <a:blip r:embed="rId2"/>
              <a:stretch>
                <a:fillRect l="-7317" t="0" r="-7329" b="-1"/>
              </a:stretch>
            </a:blipFill>
          </p:spPr>
        </p:sp>
      </p:grpSp>
      <p:grpSp>
        <p:nvGrpSpPr>
          <p:cNvPr name="Group 7" id="7"/>
          <p:cNvGrpSpPr>
            <a:grpSpLocks noChangeAspect="true"/>
          </p:cNvGrpSpPr>
          <p:nvPr/>
        </p:nvGrpSpPr>
        <p:grpSpPr>
          <a:xfrm rot="0">
            <a:off x="-12596107" y="-7287149"/>
            <a:ext cx="24118560" cy="24564240"/>
            <a:chOff x="0" y="0"/>
            <a:chExt cx="32158080" cy="32752320"/>
          </a:xfrm>
        </p:grpSpPr>
        <p:sp>
          <p:nvSpPr>
            <p:cNvPr name="Freeform 8" id="8"/>
            <p:cNvSpPr/>
            <p:nvPr/>
          </p:nvSpPr>
          <p:spPr>
            <a:xfrm flipH="false" flipV="false" rot="0">
              <a:off x="0" y="0"/>
              <a:ext cx="32158050" cy="32752283"/>
            </a:xfrm>
            <a:custGeom>
              <a:avLst/>
              <a:gdLst/>
              <a:ahLst/>
              <a:cxnLst/>
              <a:rect r="r" b="b" t="t" l="l"/>
              <a:pathLst>
                <a:path h="32752283" w="32158050">
                  <a:moveTo>
                    <a:pt x="0" y="0"/>
                  </a:moveTo>
                  <a:lnTo>
                    <a:pt x="32158050" y="0"/>
                  </a:lnTo>
                  <a:lnTo>
                    <a:pt x="32158050" y="32752283"/>
                  </a:lnTo>
                  <a:lnTo>
                    <a:pt x="0" y="32752283"/>
                  </a:lnTo>
                  <a:lnTo>
                    <a:pt x="0" y="0"/>
                  </a:lnTo>
                  <a:close/>
                </a:path>
              </a:pathLst>
            </a:custGeom>
            <a:blipFill>
              <a:blip r:embed="rId3"/>
              <a:stretch>
                <a:fillRect l="0" t="-3058" r="-3" b="4869"/>
              </a:stretch>
            </a:blipFill>
          </p:spPr>
        </p:sp>
      </p:grpSp>
      <p:sp>
        <p:nvSpPr>
          <p:cNvPr name="Freeform 9" id="9"/>
          <p:cNvSpPr/>
          <p:nvPr/>
        </p:nvSpPr>
        <p:spPr>
          <a:xfrm flipH="false" flipV="false" rot="-10800000">
            <a:off x="14268208" y="0"/>
            <a:ext cx="3466435" cy="3709220"/>
          </a:xfrm>
          <a:custGeom>
            <a:avLst/>
            <a:gdLst/>
            <a:ahLst/>
            <a:cxnLst/>
            <a:rect r="r" b="b" t="t" l="l"/>
            <a:pathLst>
              <a:path h="3709220" w="3466435">
                <a:moveTo>
                  <a:pt x="0" y="0"/>
                </a:moveTo>
                <a:lnTo>
                  <a:pt x="3466435" y="0"/>
                </a:lnTo>
                <a:lnTo>
                  <a:pt x="3466435" y="3709220"/>
                </a:lnTo>
                <a:lnTo>
                  <a:pt x="0" y="37092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16100A"/>
        </a:solidFill>
      </p:bgPr>
    </p:bg>
    <p:spTree>
      <p:nvGrpSpPr>
        <p:cNvPr id="1" name=""/>
        <p:cNvGrpSpPr/>
        <p:nvPr/>
      </p:nvGrpSpPr>
      <p:grpSpPr>
        <a:xfrm>
          <a:off x="0" y="0"/>
          <a:ext cx="0" cy="0"/>
          <a:chOff x="0" y="0"/>
          <a:chExt cx="0" cy="0"/>
        </a:xfrm>
      </p:grpSpPr>
      <p:sp>
        <p:nvSpPr>
          <p:cNvPr name="TextBox 2" id="2"/>
          <p:cNvSpPr txBox="true"/>
          <p:nvPr/>
        </p:nvSpPr>
        <p:spPr>
          <a:xfrm rot="0">
            <a:off x="85044" y="3219680"/>
            <a:ext cx="10223778" cy="1104900"/>
          </a:xfrm>
          <a:prstGeom prst="rect">
            <a:avLst/>
          </a:prstGeom>
        </p:spPr>
        <p:txBody>
          <a:bodyPr anchor="t" rtlCol="false" tIns="0" lIns="0" bIns="0" rIns="0">
            <a:spAutoFit/>
          </a:bodyPr>
          <a:lstStyle/>
          <a:p>
            <a:pPr algn="ctr">
              <a:lnSpc>
                <a:spcPts val="4074"/>
              </a:lnSpc>
              <a:spcBef>
                <a:spcPct val="0"/>
              </a:spcBef>
            </a:pPr>
            <a:r>
              <a:rPr lang="en-US" b="true" sz="3395">
                <a:solidFill>
                  <a:srgbClr val="FFFFFF"/>
                </a:solidFill>
                <a:latin typeface="Bai Jamjuree Bold"/>
                <a:ea typeface="Bai Jamjuree Bold"/>
                <a:cs typeface="Bai Jamjuree Bold"/>
                <a:sym typeface="Bai Jamjuree Bold"/>
              </a:rPr>
              <a:t>✅ Successfully extended single-categ</a:t>
            </a:r>
            <a:r>
              <a:rPr lang="en-US" b="true" sz="3395">
                <a:solidFill>
                  <a:srgbClr val="FFFFFF"/>
                </a:solidFill>
                <a:latin typeface="Bai Jamjuree Bold"/>
                <a:ea typeface="Bai Jamjuree Bold"/>
                <a:cs typeface="Bai Jamjuree Bold"/>
                <a:sym typeface="Bai Jamjuree Bold"/>
              </a:rPr>
              <a:t>ory model</a:t>
            </a:r>
          </a:p>
          <a:p>
            <a:pPr algn="ctr">
              <a:lnSpc>
                <a:spcPts val="4674"/>
              </a:lnSpc>
              <a:spcBef>
                <a:spcPct val="0"/>
              </a:spcBef>
            </a:pPr>
            <a:r>
              <a:rPr lang="en-US" b="true" sz="3895">
                <a:solidFill>
                  <a:srgbClr val="FFFFFF"/>
                </a:solidFill>
                <a:latin typeface="Bai Jamjuree Bold"/>
                <a:ea typeface="Bai Jamjuree Bold"/>
                <a:cs typeface="Bai Jamjuree Bold"/>
                <a:sym typeface="Bai Jamjuree Bold"/>
              </a:rPr>
              <a:t> to multi-category </a:t>
            </a:r>
          </a:p>
        </p:txBody>
      </p:sp>
      <p:sp>
        <p:nvSpPr>
          <p:cNvPr name="Freeform 3" id="3"/>
          <p:cNvSpPr/>
          <p:nvPr/>
        </p:nvSpPr>
        <p:spPr>
          <a:xfrm flipH="false" flipV="false" rot="0">
            <a:off x="9357117" y="4314676"/>
            <a:ext cx="8930883" cy="5972324"/>
          </a:xfrm>
          <a:custGeom>
            <a:avLst/>
            <a:gdLst/>
            <a:ahLst/>
            <a:cxnLst/>
            <a:rect r="r" b="b" t="t" l="l"/>
            <a:pathLst>
              <a:path h="5972324" w="8930883">
                <a:moveTo>
                  <a:pt x="0" y="0"/>
                </a:moveTo>
                <a:lnTo>
                  <a:pt x="8930883" y="0"/>
                </a:lnTo>
                <a:lnTo>
                  <a:pt x="8930883" y="5972324"/>
                </a:lnTo>
                <a:lnTo>
                  <a:pt x="0" y="5972324"/>
                </a:lnTo>
                <a:lnTo>
                  <a:pt x="0" y="0"/>
                </a:lnTo>
                <a:close/>
              </a:path>
            </a:pathLst>
          </a:custGeom>
          <a:blipFill>
            <a:blip r:embed="rId2"/>
            <a:stretch>
              <a:fillRect l="-185" t="0" r="-185" b="0"/>
            </a:stretch>
          </a:blipFill>
        </p:spPr>
      </p:sp>
      <p:sp>
        <p:nvSpPr>
          <p:cNvPr name="Freeform 4" id="4"/>
          <p:cNvSpPr/>
          <p:nvPr/>
        </p:nvSpPr>
        <p:spPr>
          <a:xfrm flipH="false" flipV="false" rot="0">
            <a:off x="-142429" y="3047558"/>
            <a:ext cx="1022124" cy="1048422"/>
          </a:xfrm>
          <a:custGeom>
            <a:avLst/>
            <a:gdLst/>
            <a:ahLst/>
            <a:cxnLst/>
            <a:rect r="r" b="b" t="t" l="l"/>
            <a:pathLst>
              <a:path h="1048422" w="1022124">
                <a:moveTo>
                  <a:pt x="0" y="0"/>
                </a:moveTo>
                <a:lnTo>
                  <a:pt x="1022124" y="0"/>
                </a:lnTo>
                <a:lnTo>
                  <a:pt x="1022124" y="1048422"/>
                </a:lnTo>
                <a:lnTo>
                  <a:pt x="0" y="10484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622552" y="277686"/>
            <a:ext cx="6795492" cy="1104900"/>
          </a:xfrm>
          <a:prstGeom prst="rect">
            <a:avLst/>
          </a:prstGeom>
        </p:spPr>
        <p:txBody>
          <a:bodyPr anchor="t" rtlCol="false" tIns="0" lIns="0" bIns="0" rIns="0">
            <a:spAutoFit/>
          </a:bodyPr>
          <a:lstStyle/>
          <a:p>
            <a:pPr algn="ctr">
              <a:lnSpc>
                <a:spcPts val="8754"/>
              </a:lnSpc>
              <a:spcBef>
                <a:spcPct val="0"/>
              </a:spcBef>
            </a:pPr>
            <a:r>
              <a:rPr lang="en-US" b="true" sz="7295">
                <a:solidFill>
                  <a:srgbClr val="FFFFFF"/>
                </a:solidFill>
                <a:latin typeface="Bai Jamjuree Bold"/>
                <a:ea typeface="Bai Jamjuree Bold"/>
                <a:cs typeface="Bai Jamjuree Bold"/>
                <a:sym typeface="Bai Jamjuree Bold"/>
              </a:rPr>
              <a:t>Key</a:t>
            </a:r>
            <a:r>
              <a:rPr lang="en-US" b="true" sz="7295">
                <a:solidFill>
                  <a:srgbClr val="FFFFFF"/>
                </a:solidFill>
                <a:latin typeface="Bai Jamjuree Bold"/>
                <a:ea typeface="Bai Jamjuree Bold"/>
                <a:cs typeface="Bai Jamjuree Bold"/>
                <a:sym typeface="Bai Jamjuree Bold"/>
              </a:rPr>
              <a:t> Takeaways</a:t>
            </a:r>
          </a:p>
        </p:txBody>
      </p:sp>
      <p:sp>
        <p:nvSpPr>
          <p:cNvPr name="TextBox 6" id="6"/>
          <p:cNvSpPr txBox="true"/>
          <p:nvPr/>
        </p:nvSpPr>
        <p:spPr>
          <a:xfrm rot="0">
            <a:off x="-301593" y="2058861"/>
            <a:ext cx="9220640" cy="742950"/>
          </a:xfrm>
          <a:prstGeom prst="rect">
            <a:avLst/>
          </a:prstGeom>
        </p:spPr>
        <p:txBody>
          <a:bodyPr anchor="t" rtlCol="false" tIns="0" lIns="0" bIns="0" rIns="0">
            <a:spAutoFit/>
          </a:bodyPr>
          <a:lstStyle/>
          <a:p>
            <a:pPr algn="ctr">
              <a:lnSpc>
                <a:spcPts val="5874"/>
              </a:lnSpc>
              <a:spcBef>
                <a:spcPct val="0"/>
              </a:spcBef>
            </a:pPr>
            <a:r>
              <a:rPr lang="en-US" b="true" sz="4895">
                <a:solidFill>
                  <a:srgbClr val="FFFFFF"/>
                </a:solidFill>
                <a:latin typeface="Bai Jamjuree Bold"/>
                <a:ea typeface="Bai Jamjuree Bold"/>
                <a:cs typeface="Bai Jamjuree Bold"/>
                <a:sym typeface="Bai Jamjuree Bold"/>
              </a:rPr>
              <a:t>Wh</a:t>
            </a:r>
            <a:r>
              <a:rPr lang="en-US" b="true" sz="4895">
                <a:solidFill>
                  <a:srgbClr val="FFFFFF"/>
                </a:solidFill>
                <a:latin typeface="Bai Jamjuree Bold"/>
                <a:ea typeface="Bai Jamjuree Bold"/>
                <a:cs typeface="Bai Jamjuree Bold"/>
                <a:sym typeface="Bai Jamjuree Bold"/>
              </a:rPr>
              <a:t>at We Achieved ?</a:t>
            </a:r>
          </a:p>
        </p:txBody>
      </p:sp>
      <p:sp>
        <p:nvSpPr>
          <p:cNvPr name="TextBox 7" id="7"/>
          <p:cNvSpPr txBox="true"/>
          <p:nvPr/>
        </p:nvSpPr>
        <p:spPr>
          <a:xfrm rot="0">
            <a:off x="235897" y="4934180"/>
            <a:ext cx="8145661" cy="1181100"/>
          </a:xfrm>
          <a:prstGeom prst="rect">
            <a:avLst/>
          </a:prstGeom>
        </p:spPr>
        <p:txBody>
          <a:bodyPr anchor="t" rtlCol="false" tIns="0" lIns="0" bIns="0" rIns="0">
            <a:spAutoFit/>
          </a:bodyPr>
          <a:lstStyle/>
          <a:p>
            <a:pPr algn="ctr">
              <a:lnSpc>
                <a:spcPts val="4674"/>
              </a:lnSpc>
              <a:spcBef>
                <a:spcPct val="0"/>
              </a:spcBef>
            </a:pPr>
            <a:r>
              <a:rPr lang="en-US" b="true" sz="3895">
                <a:solidFill>
                  <a:srgbClr val="FFFFFF"/>
                </a:solidFill>
                <a:latin typeface="Bai Jamjuree Bold"/>
                <a:ea typeface="Bai Jamjuree Bold"/>
                <a:cs typeface="Bai Jamjuree Bold"/>
                <a:sym typeface="Bai Jamjuree Bold"/>
              </a:rPr>
              <a:t>✅ Maintained high visual qualit</a:t>
            </a:r>
            <a:r>
              <a:rPr lang="en-US" b="true" sz="3895">
                <a:solidFill>
                  <a:srgbClr val="FFFFFF"/>
                </a:solidFill>
                <a:latin typeface="Bai Jamjuree Bold"/>
                <a:ea typeface="Bai Jamjuree Bold"/>
                <a:cs typeface="Bai Jamjuree Bold"/>
                <a:sym typeface="Bai Jamjuree Bold"/>
              </a:rPr>
              <a:t>y </a:t>
            </a:r>
          </a:p>
          <a:p>
            <a:pPr algn="ctr">
              <a:lnSpc>
                <a:spcPts val="4674"/>
              </a:lnSpc>
              <a:spcBef>
                <a:spcPct val="0"/>
              </a:spcBef>
            </a:pPr>
            <a:r>
              <a:rPr lang="en-US" b="true" sz="3895">
                <a:solidFill>
                  <a:srgbClr val="FFFFFF"/>
                </a:solidFill>
                <a:latin typeface="Bai Jamjuree Bold"/>
                <a:ea typeface="Bai Jamjuree Bold"/>
                <a:cs typeface="Bai Jamjuree Bold"/>
                <a:sym typeface="Bai Jamjuree Bold"/>
              </a:rPr>
              <a:t>across all garment types </a:t>
            </a:r>
          </a:p>
        </p:txBody>
      </p:sp>
      <p:sp>
        <p:nvSpPr>
          <p:cNvPr name="TextBox 8" id="8"/>
          <p:cNvSpPr txBox="true"/>
          <p:nvPr/>
        </p:nvSpPr>
        <p:spPr>
          <a:xfrm rot="0">
            <a:off x="235897" y="6949527"/>
            <a:ext cx="7568803" cy="1181100"/>
          </a:xfrm>
          <a:prstGeom prst="rect">
            <a:avLst/>
          </a:prstGeom>
        </p:spPr>
        <p:txBody>
          <a:bodyPr anchor="t" rtlCol="false" tIns="0" lIns="0" bIns="0" rIns="0">
            <a:spAutoFit/>
          </a:bodyPr>
          <a:lstStyle/>
          <a:p>
            <a:pPr algn="ctr">
              <a:lnSpc>
                <a:spcPts val="4674"/>
              </a:lnSpc>
            </a:pPr>
            <a:r>
              <a:rPr lang="en-US" sz="3895" b="true">
                <a:solidFill>
                  <a:srgbClr val="FFFFFF"/>
                </a:solidFill>
                <a:latin typeface="Bai Jamjuree Bold"/>
                <a:ea typeface="Bai Jamjuree Bold"/>
                <a:cs typeface="Bai Jamjuree Bold"/>
                <a:sym typeface="Bai Jamjuree Bold"/>
              </a:rPr>
              <a:t>✅ Developed memory-efficient</a:t>
            </a:r>
          </a:p>
          <a:p>
            <a:pPr algn="ctr">
              <a:lnSpc>
                <a:spcPts val="4674"/>
              </a:lnSpc>
              <a:spcBef>
                <a:spcPct val="0"/>
              </a:spcBef>
            </a:pPr>
            <a:r>
              <a:rPr lang="en-US" b="true" sz="3895">
                <a:solidFill>
                  <a:srgbClr val="FFFFFF"/>
                </a:solidFill>
                <a:latin typeface="Bai Jamjuree Bold"/>
                <a:ea typeface="Bai Jamjuree Bold"/>
                <a:cs typeface="Bai Jamjuree Bold"/>
                <a:sym typeface="Bai Jamjuree Bold"/>
              </a:rPr>
              <a:t> training app</a:t>
            </a:r>
            <a:r>
              <a:rPr lang="en-US" b="true" sz="3895">
                <a:solidFill>
                  <a:srgbClr val="FFFFFF"/>
                </a:solidFill>
                <a:latin typeface="Bai Jamjuree Bold"/>
                <a:ea typeface="Bai Jamjuree Bold"/>
                <a:cs typeface="Bai Jamjuree Bold"/>
                <a:sym typeface="Bai Jamjuree Bold"/>
              </a:rPr>
              <a:t>roach </a:t>
            </a:r>
          </a:p>
        </p:txBody>
      </p:sp>
      <p:sp>
        <p:nvSpPr>
          <p:cNvPr name="Freeform 9" id="9"/>
          <p:cNvSpPr/>
          <p:nvPr/>
        </p:nvSpPr>
        <p:spPr>
          <a:xfrm flipH="false" flipV="false" rot="0">
            <a:off x="0" y="4770669"/>
            <a:ext cx="1022124" cy="1048422"/>
          </a:xfrm>
          <a:custGeom>
            <a:avLst/>
            <a:gdLst/>
            <a:ahLst/>
            <a:cxnLst/>
            <a:rect r="r" b="b" t="t" l="l"/>
            <a:pathLst>
              <a:path h="1048422" w="1022124">
                <a:moveTo>
                  <a:pt x="0" y="0"/>
                </a:moveTo>
                <a:lnTo>
                  <a:pt x="1022124" y="0"/>
                </a:lnTo>
                <a:lnTo>
                  <a:pt x="1022124" y="1048422"/>
                </a:lnTo>
                <a:lnTo>
                  <a:pt x="0" y="10484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75552" y="6791555"/>
            <a:ext cx="1022124" cy="1048422"/>
          </a:xfrm>
          <a:custGeom>
            <a:avLst/>
            <a:gdLst/>
            <a:ahLst/>
            <a:cxnLst/>
            <a:rect r="r" b="b" t="t" l="l"/>
            <a:pathLst>
              <a:path h="1048422" w="1022124">
                <a:moveTo>
                  <a:pt x="0" y="0"/>
                </a:moveTo>
                <a:lnTo>
                  <a:pt x="1022124" y="0"/>
                </a:lnTo>
                <a:lnTo>
                  <a:pt x="1022124" y="1048422"/>
                </a:lnTo>
                <a:lnTo>
                  <a:pt x="0" y="10484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a:grpSpLocks noChangeAspect="true"/>
          </p:cNvGrpSpPr>
          <p:nvPr/>
        </p:nvGrpSpPr>
        <p:grpSpPr>
          <a:xfrm rot="0">
            <a:off x="-4504793" y="5819091"/>
            <a:ext cx="17627040" cy="11702880"/>
            <a:chOff x="0" y="0"/>
            <a:chExt cx="23502720" cy="15603840"/>
          </a:xfrm>
        </p:grpSpPr>
        <p:sp>
          <p:nvSpPr>
            <p:cNvPr name="Freeform 12" id="12"/>
            <p:cNvSpPr/>
            <p:nvPr/>
          </p:nvSpPr>
          <p:spPr>
            <a:xfrm flipH="false" flipV="false" rot="0">
              <a:off x="0" y="0"/>
              <a:ext cx="23502747" cy="15603855"/>
            </a:xfrm>
            <a:custGeom>
              <a:avLst/>
              <a:gdLst/>
              <a:ahLst/>
              <a:cxnLst/>
              <a:rect r="r" b="b" t="t" l="l"/>
              <a:pathLst>
                <a:path h="15603855" w="23502747">
                  <a:moveTo>
                    <a:pt x="0" y="0"/>
                  </a:moveTo>
                  <a:lnTo>
                    <a:pt x="23502747" y="0"/>
                  </a:lnTo>
                  <a:lnTo>
                    <a:pt x="23502747" y="15603855"/>
                  </a:lnTo>
                  <a:lnTo>
                    <a:pt x="0" y="15603855"/>
                  </a:lnTo>
                  <a:lnTo>
                    <a:pt x="0" y="0"/>
                  </a:lnTo>
                  <a:close/>
                </a:path>
              </a:pathLst>
            </a:custGeom>
            <a:blipFill>
              <a:blip r:embed="rId5"/>
              <a:stretch>
                <a:fillRect l="-7317" t="0" r="-7329" b="-1"/>
              </a:stretch>
            </a:blipFill>
          </p:spPr>
        </p:sp>
      </p:grpSp>
      <p:grpSp>
        <p:nvGrpSpPr>
          <p:cNvPr name="Group 13" id="13"/>
          <p:cNvGrpSpPr>
            <a:grpSpLocks noChangeAspect="true"/>
          </p:cNvGrpSpPr>
          <p:nvPr/>
        </p:nvGrpSpPr>
        <p:grpSpPr>
          <a:xfrm rot="0">
            <a:off x="6966749" y="-13168935"/>
            <a:ext cx="24118560" cy="24564240"/>
            <a:chOff x="0" y="0"/>
            <a:chExt cx="32158080" cy="32752320"/>
          </a:xfrm>
        </p:grpSpPr>
        <p:sp>
          <p:nvSpPr>
            <p:cNvPr name="Freeform 14" id="14"/>
            <p:cNvSpPr/>
            <p:nvPr/>
          </p:nvSpPr>
          <p:spPr>
            <a:xfrm flipH="false" flipV="false" rot="0">
              <a:off x="0" y="0"/>
              <a:ext cx="32158050" cy="32752283"/>
            </a:xfrm>
            <a:custGeom>
              <a:avLst/>
              <a:gdLst/>
              <a:ahLst/>
              <a:cxnLst/>
              <a:rect r="r" b="b" t="t" l="l"/>
              <a:pathLst>
                <a:path h="32752283" w="32158050">
                  <a:moveTo>
                    <a:pt x="0" y="0"/>
                  </a:moveTo>
                  <a:lnTo>
                    <a:pt x="32158050" y="0"/>
                  </a:lnTo>
                  <a:lnTo>
                    <a:pt x="32158050" y="32752283"/>
                  </a:lnTo>
                  <a:lnTo>
                    <a:pt x="0" y="32752283"/>
                  </a:lnTo>
                  <a:lnTo>
                    <a:pt x="0" y="0"/>
                  </a:lnTo>
                  <a:close/>
                </a:path>
              </a:pathLst>
            </a:custGeom>
            <a:blipFill>
              <a:blip r:embed="rId6"/>
              <a:stretch>
                <a:fillRect l="0" t="-3058" r="-3" b="4869"/>
              </a:stretch>
            </a:blipFill>
          </p:spPr>
        </p:sp>
      </p:gr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16100A"/>
        </a:solidFill>
      </p:bgPr>
    </p:bg>
    <p:spTree>
      <p:nvGrpSpPr>
        <p:cNvPr id="1" name=""/>
        <p:cNvGrpSpPr/>
        <p:nvPr/>
      </p:nvGrpSpPr>
      <p:grpSpPr>
        <a:xfrm>
          <a:off x="0" y="0"/>
          <a:ext cx="0" cy="0"/>
          <a:chOff x="0" y="0"/>
          <a:chExt cx="0" cy="0"/>
        </a:xfrm>
      </p:grpSpPr>
      <p:sp>
        <p:nvSpPr>
          <p:cNvPr name="Freeform 2" id="2"/>
          <p:cNvSpPr/>
          <p:nvPr/>
        </p:nvSpPr>
        <p:spPr>
          <a:xfrm flipH="false" flipV="false" rot="0">
            <a:off x="9643271" y="4605245"/>
            <a:ext cx="8511993" cy="5681755"/>
          </a:xfrm>
          <a:custGeom>
            <a:avLst/>
            <a:gdLst/>
            <a:ahLst/>
            <a:cxnLst/>
            <a:rect r="r" b="b" t="t" l="l"/>
            <a:pathLst>
              <a:path h="5681755" w="8511993">
                <a:moveTo>
                  <a:pt x="0" y="0"/>
                </a:moveTo>
                <a:lnTo>
                  <a:pt x="8511993" y="0"/>
                </a:lnTo>
                <a:lnTo>
                  <a:pt x="8511993" y="5681755"/>
                </a:lnTo>
                <a:lnTo>
                  <a:pt x="0" y="5681755"/>
                </a:lnTo>
                <a:lnTo>
                  <a:pt x="0" y="0"/>
                </a:lnTo>
                <a:close/>
              </a:path>
            </a:pathLst>
          </a:custGeom>
          <a:blipFill>
            <a:blip r:embed="rId2"/>
            <a:stretch>
              <a:fillRect l="0" t="0" r="0" b="0"/>
            </a:stretch>
          </a:blipFill>
        </p:spPr>
      </p:sp>
      <p:sp>
        <p:nvSpPr>
          <p:cNvPr name="TextBox 3" id="3"/>
          <p:cNvSpPr txBox="true"/>
          <p:nvPr/>
        </p:nvSpPr>
        <p:spPr>
          <a:xfrm rot="0">
            <a:off x="4179988" y="504825"/>
            <a:ext cx="8759190" cy="1038225"/>
          </a:xfrm>
          <a:prstGeom prst="rect">
            <a:avLst/>
          </a:prstGeom>
        </p:spPr>
        <p:txBody>
          <a:bodyPr anchor="t" rtlCol="false" tIns="0" lIns="0" bIns="0" rIns="0">
            <a:spAutoFit/>
          </a:bodyPr>
          <a:lstStyle/>
          <a:p>
            <a:pPr algn="ctr">
              <a:lnSpc>
                <a:spcPts val="8154"/>
              </a:lnSpc>
              <a:spcBef>
                <a:spcPct val="0"/>
              </a:spcBef>
            </a:pPr>
            <a:r>
              <a:rPr lang="en-US" b="true" sz="6795">
                <a:solidFill>
                  <a:srgbClr val="FFFFFF"/>
                </a:solidFill>
                <a:latin typeface="Bai Jamjuree Bold"/>
                <a:ea typeface="Bai Jamjuree Bold"/>
                <a:cs typeface="Bai Jamjuree Bold"/>
                <a:sym typeface="Bai Jamjuree Bold"/>
              </a:rPr>
              <a:t>Future</a:t>
            </a:r>
            <a:r>
              <a:rPr lang="en-US" b="true" sz="6795">
                <a:solidFill>
                  <a:srgbClr val="FFFFFF"/>
                </a:solidFill>
                <a:latin typeface="Bai Jamjuree Bold"/>
                <a:ea typeface="Bai Jamjuree Bold"/>
                <a:cs typeface="Bai Jamjuree Bold"/>
                <a:sym typeface="Bai Jamjuree Bold"/>
              </a:rPr>
              <a:t> Improvements</a:t>
            </a:r>
          </a:p>
        </p:txBody>
      </p:sp>
      <p:sp>
        <p:nvSpPr>
          <p:cNvPr name="TextBox 4" id="4"/>
          <p:cNvSpPr txBox="true"/>
          <p:nvPr/>
        </p:nvSpPr>
        <p:spPr>
          <a:xfrm rot="0">
            <a:off x="2017426" y="2358357"/>
            <a:ext cx="13500140" cy="590550"/>
          </a:xfrm>
          <a:prstGeom prst="rect">
            <a:avLst/>
          </a:prstGeom>
        </p:spPr>
        <p:txBody>
          <a:bodyPr anchor="t" rtlCol="false" tIns="0" lIns="0" bIns="0" rIns="0">
            <a:spAutoFit/>
          </a:bodyPr>
          <a:lstStyle/>
          <a:p>
            <a:pPr algn="ctr">
              <a:lnSpc>
                <a:spcPts val="4674"/>
              </a:lnSpc>
              <a:spcBef>
                <a:spcPct val="0"/>
              </a:spcBef>
            </a:pPr>
            <a:r>
              <a:rPr lang="en-US" b="true" sz="3895">
                <a:solidFill>
                  <a:srgbClr val="FFFFFF"/>
                </a:solidFill>
                <a:latin typeface="Bai Jamjuree Bold"/>
                <a:ea typeface="Bai Jamjuree Bold"/>
                <a:cs typeface="Bai Jamjuree Bold"/>
                <a:sym typeface="Bai Jamjuree Bold"/>
              </a:rPr>
              <a:t>Higher resolution training (when</a:t>
            </a:r>
            <a:r>
              <a:rPr lang="en-US" b="true" sz="3895">
                <a:solidFill>
                  <a:srgbClr val="FFFFFF"/>
                </a:solidFill>
                <a:latin typeface="Bai Jamjuree Bold"/>
                <a:ea typeface="Bai Jamjuree Bold"/>
                <a:cs typeface="Bai Jamjuree Bold"/>
                <a:sym typeface="Bai Jamjuree Bold"/>
              </a:rPr>
              <a:t> more memory available)</a:t>
            </a:r>
          </a:p>
        </p:txBody>
      </p:sp>
      <p:sp>
        <p:nvSpPr>
          <p:cNvPr name="TextBox 5" id="5"/>
          <p:cNvSpPr txBox="true"/>
          <p:nvPr/>
        </p:nvSpPr>
        <p:spPr>
          <a:xfrm rot="0">
            <a:off x="4431558" y="3768057"/>
            <a:ext cx="7238405" cy="590550"/>
          </a:xfrm>
          <a:prstGeom prst="rect">
            <a:avLst/>
          </a:prstGeom>
        </p:spPr>
        <p:txBody>
          <a:bodyPr anchor="t" rtlCol="false" tIns="0" lIns="0" bIns="0" rIns="0">
            <a:spAutoFit/>
          </a:bodyPr>
          <a:lstStyle/>
          <a:p>
            <a:pPr algn="ctr">
              <a:lnSpc>
                <a:spcPts val="4674"/>
              </a:lnSpc>
              <a:spcBef>
                <a:spcPct val="0"/>
              </a:spcBef>
            </a:pPr>
            <a:r>
              <a:rPr lang="en-US" b="true" sz="3895">
                <a:solidFill>
                  <a:srgbClr val="FFFFFF"/>
                </a:solidFill>
                <a:latin typeface="Bai Jamjuree Bold"/>
                <a:ea typeface="Bai Jamjuree Bold"/>
                <a:cs typeface="Bai Jamjuree Bold"/>
                <a:sym typeface="Bai Jamjuree Bold"/>
              </a:rPr>
              <a:t>Additional </a:t>
            </a:r>
            <a:r>
              <a:rPr lang="en-US" b="true" sz="3895">
                <a:solidFill>
                  <a:srgbClr val="FFFFFF"/>
                </a:solidFill>
                <a:latin typeface="Bai Jamjuree Bold"/>
                <a:ea typeface="Bai Jamjuree Bold"/>
                <a:cs typeface="Bai Jamjuree Bold"/>
                <a:sym typeface="Bai Jamjuree Bold"/>
              </a:rPr>
              <a:t>garment categories</a:t>
            </a:r>
          </a:p>
        </p:txBody>
      </p:sp>
      <p:grpSp>
        <p:nvGrpSpPr>
          <p:cNvPr name="Group 6" id="6"/>
          <p:cNvGrpSpPr>
            <a:grpSpLocks noChangeAspect="true"/>
          </p:cNvGrpSpPr>
          <p:nvPr/>
        </p:nvGrpSpPr>
        <p:grpSpPr>
          <a:xfrm rot="0">
            <a:off x="-5626665" y="5143500"/>
            <a:ext cx="17627040" cy="11702880"/>
            <a:chOff x="0" y="0"/>
            <a:chExt cx="23502720" cy="15603840"/>
          </a:xfrm>
        </p:grpSpPr>
        <p:sp>
          <p:nvSpPr>
            <p:cNvPr name="Freeform 7" id="7"/>
            <p:cNvSpPr/>
            <p:nvPr/>
          </p:nvSpPr>
          <p:spPr>
            <a:xfrm flipH="false" flipV="false" rot="0">
              <a:off x="0" y="0"/>
              <a:ext cx="23502747" cy="15603855"/>
            </a:xfrm>
            <a:custGeom>
              <a:avLst/>
              <a:gdLst/>
              <a:ahLst/>
              <a:cxnLst/>
              <a:rect r="r" b="b" t="t" l="l"/>
              <a:pathLst>
                <a:path h="15603855" w="23502747">
                  <a:moveTo>
                    <a:pt x="0" y="0"/>
                  </a:moveTo>
                  <a:lnTo>
                    <a:pt x="23502747" y="0"/>
                  </a:lnTo>
                  <a:lnTo>
                    <a:pt x="23502747" y="15603855"/>
                  </a:lnTo>
                  <a:lnTo>
                    <a:pt x="0" y="15603855"/>
                  </a:lnTo>
                  <a:lnTo>
                    <a:pt x="0" y="0"/>
                  </a:lnTo>
                  <a:close/>
                </a:path>
              </a:pathLst>
            </a:custGeom>
            <a:blipFill>
              <a:blip r:embed="rId3"/>
              <a:stretch>
                <a:fillRect l="-7317" t="0" r="-7329" b="-1"/>
              </a:stretch>
            </a:blipFill>
          </p:spPr>
        </p:sp>
      </p:grpSp>
      <p:grpSp>
        <p:nvGrpSpPr>
          <p:cNvPr name="Group 8" id="8"/>
          <p:cNvGrpSpPr>
            <a:grpSpLocks noChangeAspect="true"/>
          </p:cNvGrpSpPr>
          <p:nvPr/>
        </p:nvGrpSpPr>
        <p:grpSpPr>
          <a:xfrm rot="0">
            <a:off x="-15759652" y="-7676875"/>
            <a:ext cx="24118560" cy="24564240"/>
            <a:chOff x="0" y="0"/>
            <a:chExt cx="32158080" cy="32752320"/>
          </a:xfrm>
        </p:grpSpPr>
        <p:sp>
          <p:nvSpPr>
            <p:cNvPr name="Freeform 9" id="9"/>
            <p:cNvSpPr/>
            <p:nvPr/>
          </p:nvSpPr>
          <p:spPr>
            <a:xfrm flipH="false" flipV="false" rot="0">
              <a:off x="0" y="0"/>
              <a:ext cx="32158050" cy="32752283"/>
            </a:xfrm>
            <a:custGeom>
              <a:avLst/>
              <a:gdLst/>
              <a:ahLst/>
              <a:cxnLst/>
              <a:rect r="r" b="b" t="t" l="l"/>
              <a:pathLst>
                <a:path h="32752283" w="32158050">
                  <a:moveTo>
                    <a:pt x="0" y="0"/>
                  </a:moveTo>
                  <a:lnTo>
                    <a:pt x="32158050" y="0"/>
                  </a:lnTo>
                  <a:lnTo>
                    <a:pt x="32158050" y="32752283"/>
                  </a:lnTo>
                  <a:lnTo>
                    <a:pt x="0" y="32752283"/>
                  </a:lnTo>
                  <a:lnTo>
                    <a:pt x="0" y="0"/>
                  </a:lnTo>
                  <a:close/>
                </a:path>
              </a:pathLst>
            </a:custGeom>
            <a:blipFill>
              <a:blip r:embed="rId4"/>
              <a:stretch>
                <a:fillRect l="0" t="-3058" r="-3" b="4869"/>
              </a:stretch>
            </a:blipFill>
          </p:spPr>
        </p:sp>
      </p:gr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16100A"/>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137680" y="-5210640"/>
            <a:ext cx="24118560" cy="24564240"/>
            <a:chOff x="0" y="0"/>
            <a:chExt cx="32158080" cy="32752320"/>
          </a:xfrm>
        </p:grpSpPr>
        <p:sp>
          <p:nvSpPr>
            <p:cNvPr name="Freeform 3" id="3"/>
            <p:cNvSpPr/>
            <p:nvPr/>
          </p:nvSpPr>
          <p:spPr>
            <a:xfrm flipH="false" flipV="false" rot="0">
              <a:off x="0" y="0"/>
              <a:ext cx="32158050" cy="32752283"/>
            </a:xfrm>
            <a:custGeom>
              <a:avLst/>
              <a:gdLst/>
              <a:ahLst/>
              <a:cxnLst/>
              <a:rect r="r" b="b" t="t" l="l"/>
              <a:pathLst>
                <a:path h="32752283" w="32158050">
                  <a:moveTo>
                    <a:pt x="0" y="0"/>
                  </a:moveTo>
                  <a:lnTo>
                    <a:pt x="32158050" y="0"/>
                  </a:lnTo>
                  <a:lnTo>
                    <a:pt x="32158050" y="32752283"/>
                  </a:lnTo>
                  <a:lnTo>
                    <a:pt x="0" y="32752283"/>
                  </a:lnTo>
                  <a:lnTo>
                    <a:pt x="0" y="0"/>
                  </a:lnTo>
                  <a:close/>
                </a:path>
              </a:pathLst>
            </a:custGeom>
            <a:blipFill>
              <a:blip r:embed="rId2"/>
              <a:stretch>
                <a:fillRect l="0" t="-3058" r="-3" b="4869"/>
              </a:stretch>
            </a:blipFill>
          </p:spPr>
        </p:sp>
      </p:grpSp>
      <p:grpSp>
        <p:nvGrpSpPr>
          <p:cNvPr name="Group 4" id="4"/>
          <p:cNvGrpSpPr>
            <a:grpSpLocks noChangeAspect="true"/>
          </p:cNvGrpSpPr>
          <p:nvPr/>
        </p:nvGrpSpPr>
        <p:grpSpPr>
          <a:xfrm rot="0">
            <a:off x="-6939360" y="3545280"/>
            <a:ext cx="17627040" cy="11702880"/>
            <a:chOff x="0" y="0"/>
            <a:chExt cx="23502720" cy="15603840"/>
          </a:xfrm>
        </p:grpSpPr>
        <p:sp>
          <p:nvSpPr>
            <p:cNvPr name="Freeform 5" id="5"/>
            <p:cNvSpPr/>
            <p:nvPr/>
          </p:nvSpPr>
          <p:spPr>
            <a:xfrm flipH="false" flipV="false" rot="0">
              <a:off x="0" y="0"/>
              <a:ext cx="23502747" cy="15603855"/>
            </a:xfrm>
            <a:custGeom>
              <a:avLst/>
              <a:gdLst/>
              <a:ahLst/>
              <a:cxnLst/>
              <a:rect r="r" b="b" t="t" l="l"/>
              <a:pathLst>
                <a:path h="15603855" w="23502747">
                  <a:moveTo>
                    <a:pt x="0" y="0"/>
                  </a:moveTo>
                  <a:lnTo>
                    <a:pt x="23502747" y="0"/>
                  </a:lnTo>
                  <a:lnTo>
                    <a:pt x="23502747" y="15603855"/>
                  </a:lnTo>
                  <a:lnTo>
                    <a:pt x="0" y="15603855"/>
                  </a:lnTo>
                  <a:lnTo>
                    <a:pt x="0" y="0"/>
                  </a:lnTo>
                  <a:close/>
                </a:path>
              </a:pathLst>
            </a:custGeom>
            <a:blipFill>
              <a:blip r:embed="rId3"/>
              <a:stretch>
                <a:fillRect l="-7317" t="0" r="-7329" b="-1"/>
              </a:stretch>
            </a:blipFill>
          </p:spPr>
        </p:sp>
      </p:grpSp>
      <p:sp>
        <p:nvSpPr>
          <p:cNvPr name="TextBox 6" id="6"/>
          <p:cNvSpPr txBox="true"/>
          <p:nvPr/>
        </p:nvSpPr>
        <p:spPr>
          <a:xfrm rot="0">
            <a:off x="5482800" y="5349600"/>
            <a:ext cx="11151360" cy="3607200"/>
          </a:xfrm>
          <a:prstGeom prst="rect">
            <a:avLst/>
          </a:prstGeom>
        </p:spPr>
        <p:txBody>
          <a:bodyPr anchor="t" rtlCol="false" tIns="0" lIns="0" bIns="0" rIns="0">
            <a:spAutoFit/>
          </a:bodyPr>
          <a:lstStyle/>
          <a:p>
            <a:pPr algn="r">
              <a:lnSpc>
                <a:spcPts val="3840"/>
              </a:lnSpc>
            </a:pPr>
            <a:r>
              <a:rPr lang="en-US" sz="3200" spc="-2">
                <a:solidFill>
                  <a:srgbClr val="FFFFFF"/>
                </a:solidFill>
                <a:latin typeface="Catamaran"/>
                <a:ea typeface="Catamaran"/>
                <a:cs typeface="Catamaran"/>
                <a:sym typeface="Catamaran"/>
              </a:rPr>
              <a:t>The implementation of virtual try-on technology faces several challenges, including the need for accurate modeling and rendering of products. Additionally, users may encounter technical issues such as lagging or inaccurate overlays. Solutions include investing in high-quality imaging technology, improving algorithms for better accuracy, and providing comprehensive user support to address issues promptly.</a:t>
            </a:r>
          </a:p>
        </p:txBody>
      </p:sp>
      <p:grpSp>
        <p:nvGrpSpPr>
          <p:cNvPr name="Group 7" id="7"/>
          <p:cNvGrpSpPr/>
          <p:nvPr/>
        </p:nvGrpSpPr>
        <p:grpSpPr>
          <a:xfrm rot="0">
            <a:off x="2895840" y="1238400"/>
            <a:ext cx="13829760" cy="4027170"/>
            <a:chOff x="0" y="0"/>
            <a:chExt cx="18439680" cy="5369560"/>
          </a:xfrm>
        </p:grpSpPr>
        <p:sp>
          <p:nvSpPr>
            <p:cNvPr name="Freeform 8" id="8"/>
            <p:cNvSpPr/>
            <p:nvPr/>
          </p:nvSpPr>
          <p:spPr>
            <a:xfrm flipH="false" flipV="false" rot="0">
              <a:off x="0" y="0"/>
              <a:ext cx="18439681" cy="5369560"/>
            </a:xfrm>
            <a:custGeom>
              <a:avLst/>
              <a:gdLst/>
              <a:ahLst/>
              <a:cxnLst/>
              <a:rect r="r" b="b" t="t" l="l"/>
              <a:pathLst>
                <a:path h="5369560" w="18439681">
                  <a:moveTo>
                    <a:pt x="0" y="0"/>
                  </a:moveTo>
                  <a:lnTo>
                    <a:pt x="18439681" y="0"/>
                  </a:lnTo>
                  <a:lnTo>
                    <a:pt x="18439681" y="5369560"/>
                  </a:lnTo>
                  <a:lnTo>
                    <a:pt x="0" y="5369560"/>
                  </a:lnTo>
                  <a:close/>
                </a:path>
              </a:pathLst>
            </a:custGeom>
            <a:solidFill>
              <a:srgbClr val="000000">
                <a:alpha val="0"/>
              </a:srgbClr>
            </a:solidFill>
          </p:spPr>
        </p:sp>
        <p:sp>
          <p:nvSpPr>
            <p:cNvPr name="TextBox 9" id="9"/>
            <p:cNvSpPr txBox="true"/>
            <p:nvPr/>
          </p:nvSpPr>
          <p:spPr>
            <a:xfrm>
              <a:off x="0" y="0"/>
              <a:ext cx="18439680" cy="5369560"/>
            </a:xfrm>
            <a:prstGeom prst="rect">
              <a:avLst/>
            </a:prstGeom>
          </p:spPr>
          <p:txBody>
            <a:bodyPr anchor="b" rtlCol="false" tIns="0" lIns="0" bIns="0" rIns="0"/>
            <a:lstStyle/>
            <a:p>
              <a:pPr algn="r">
                <a:lnSpc>
                  <a:spcPts val="11999"/>
                </a:lnSpc>
              </a:pPr>
              <a:r>
                <a:rPr lang="en-US" b="true" sz="9999" spc="-2">
                  <a:solidFill>
                    <a:srgbClr val="FFFFFF"/>
                  </a:solidFill>
                  <a:latin typeface="Bai Jamjuree Bold"/>
                  <a:ea typeface="Bai Jamjuree Bold"/>
                  <a:cs typeface="Bai Jamjuree Bold"/>
                  <a:sym typeface="Bai Jamjuree Bold"/>
                </a:rPr>
                <a:t>Challenges and Solutions</a:t>
              </a:r>
            </a:p>
          </p:txBody>
        </p:sp>
      </p:gr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16100A"/>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10800000">
            <a:off x="9393840" y="-5181840"/>
            <a:ext cx="24118560" cy="24564240"/>
            <a:chOff x="0" y="0"/>
            <a:chExt cx="32158080" cy="32752320"/>
          </a:xfrm>
        </p:grpSpPr>
        <p:sp>
          <p:nvSpPr>
            <p:cNvPr name="Freeform 3" id="3"/>
            <p:cNvSpPr/>
            <p:nvPr/>
          </p:nvSpPr>
          <p:spPr>
            <a:xfrm flipH="true" flipV="false" rot="0">
              <a:off x="0" y="0"/>
              <a:ext cx="32158050" cy="32752283"/>
            </a:xfrm>
            <a:custGeom>
              <a:avLst/>
              <a:gdLst/>
              <a:ahLst/>
              <a:cxnLst/>
              <a:rect r="r" b="b" t="t" l="l"/>
              <a:pathLst>
                <a:path h="32752283" w="32158050">
                  <a:moveTo>
                    <a:pt x="32158050" y="0"/>
                  </a:moveTo>
                  <a:lnTo>
                    <a:pt x="0" y="0"/>
                  </a:lnTo>
                  <a:lnTo>
                    <a:pt x="0" y="32752283"/>
                  </a:lnTo>
                  <a:lnTo>
                    <a:pt x="32158050" y="32752283"/>
                  </a:lnTo>
                  <a:lnTo>
                    <a:pt x="32158050" y="0"/>
                  </a:lnTo>
                  <a:close/>
                </a:path>
              </a:pathLst>
            </a:custGeom>
            <a:blipFill>
              <a:blip r:embed="rId2"/>
              <a:stretch>
                <a:fillRect l="0" t="-3058" r="-3" b="4869"/>
              </a:stretch>
            </a:blipFill>
          </p:spPr>
        </p:sp>
      </p:grpSp>
      <p:grpSp>
        <p:nvGrpSpPr>
          <p:cNvPr name="Group 4" id="4"/>
          <p:cNvGrpSpPr/>
          <p:nvPr/>
        </p:nvGrpSpPr>
        <p:grpSpPr>
          <a:xfrm rot="0">
            <a:off x="10420560" y="5524560"/>
            <a:ext cx="7409520" cy="3771360"/>
            <a:chOff x="0" y="0"/>
            <a:chExt cx="9879360" cy="5028480"/>
          </a:xfrm>
        </p:grpSpPr>
        <p:sp>
          <p:nvSpPr>
            <p:cNvPr name="Freeform 5" id="5"/>
            <p:cNvSpPr/>
            <p:nvPr/>
          </p:nvSpPr>
          <p:spPr>
            <a:xfrm flipH="false" flipV="false" rot="0">
              <a:off x="0" y="0"/>
              <a:ext cx="9879360" cy="5028480"/>
            </a:xfrm>
            <a:custGeom>
              <a:avLst/>
              <a:gdLst/>
              <a:ahLst/>
              <a:cxnLst/>
              <a:rect r="r" b="b" t="t" l="l"/>
              <a:pathLst>
                <a:path h="5028480" w="9879360">
                  <a:moveTo>
                    <a:pt x="0" y="0"/>
                  </a:moveTo>
                  <a:lnTo>
                    <a:pt x="9879360" y="0"/>
                  </a:lnTo>
                  <a:lnTo>
                    <a:pt x="9879360" y="5028480"/>
                  </a:lnTo>
                  <a:lnTo>
                    <a:pt x="0" y="5028480"/>
                  </a:lnTo>
                  <a:close/>
                </a:path>
              </a:pathLst>
            </a:custGeom>
            <a:solidFill>
              <a:srgbClr val="000000">
                <a:alpha val="0"/>
              </a:srgbClr>
            </a:solidFill>
          </p:spPr>
        </p:sp>
        <p:sp>
          <p:nvSpPr>
            <p:cNvPr name="TextBox 6" id="6"/>
            <p:cNvSpPr txBox="true"/>
            <p:nvPr/>
          </p:nvSpPr>
          <p:spPr>
            <a:xfrm>
              <a:off x="0" y="-9525"/>
              <a:ext cx="9879360" cy="5038005"/>
            </a:xfrm>
            <a:prstGeom prst="rect">
              <a:avLst/>
            </a:prstGeom>
          </p:spPr>
          <p:txBody>
            <a:bodyPr anchor="b" rtlCol="false" tIns="0" lIns="0" bIns="0" rIns="0"/>
            <a:lstStyle/>
            <a:p>
              <a:pPr algn="r">
                <a:lnSpc>
                  <a:spcPts val="7680"/>
                </a:lnSpc>
              </a:pPr>
              <a:r>
                <a:rPr lang="en-US" b="true" sz="6400" spc="-2">
                  <a:solidFill>
                    <a:srgbClr val="FFFFFF"/>
                  </a:solidFill>
                  <a:latin typeface="Bai Jamjuree Bold"/>
                  <a:ea typeface="Bai Jamjuree Bold"/>
                  <a:cs typeface="Bai Jamjuree Bold"/>
                  <a:sym typeface="Bai Jamjuree Bold"/>
                </a:rPr>
                <a:t>Conclusions</a:t>
              </a:r>
            </a:p>
          </p:txBody>
        </p:sp>
      </p:grpSp>
      <p:grpSp>
        <p:nvGrpSpPr>
          <p:cNvPr name="Group 7" id="7"/>
          <p:cNvGrpSpPr/>
          <p:nvPr/>
        </p:nvGrpSpPr>
        <p:grpSpPr>
          <a:xfrm rot="0">
            <a:off x="10420560" y="781200"/>
            <a:ext cx="7409520" cy="4533120"/>
            <a:chOff x="0" y="0"/>
            <a:chExt cx="9879360" cy="6044160"/>
          </a:xfrm>
        </p:grpSpPr>
        <p:sp>
          <p:nvSpPr>
            <p:cNvPr name="Freeform 8" id="8"/>
            <p:cNvSpPr/>
            <p:nvPr/>
          </p:nvSpPr>
          <p:spPr>
            <a:xfrm flipH="false" flipV="false" rot="0">
              <a:off x="0" y="0"/>
              <a:ext cx="9879360" cy="6044160"/>
            </a:xfrm>
            <a:custGeom>
              <a:avLst/>
              <a:gdLst/>
              <a:ahLst/>
              <a:cxnLst/>
              <a:rect r="r" b="b" t="t" l="l"/>
              <a:pathLst>
                <a:path h="6044160" w="9879360">
                  <a:moveTo>
                    <a:pt x="0" y="0"/>
                  </a:moveTo>
                  <a:lnTo>
                    <a:pt x="9879360" y="0"/>
                  </a:lnTo>
                  <a:lnTo>
                    <a:pt x="9879360" y="6044160"/>
                  </a:lnTo>
                  <a:lnTo>
                    <a:pt x="0" y="6044160"/>
                  </a:lnTo>
                  <a:close/>
                </a:path>
              </a:pathLst>
            </a:custGeom>
            <a:solidFill>
              <a:srgbClr val="000000">
                <a:alpha val="0"/>
              </a:srgbClr>
            </a:solidFill>
          </p:spPr>
        </p:sp>
        <p:sp>
          <p:nvSpPr>
            <p:cNvPr name="TextBox 9" id="9"/>
            <p:cNvSpPr txBox="true"/>
            <p:nvPr/>
          </p:nvSpPr>
          <p:spPr>
            <a:xfrm>
              <a:off x="0" y="0"/>
              <a:ext cx="9879360" cy="6044160"/>
            </a:xfrm>
            <a:prstGeom prst="rect">
              <a:avLst/>
            </a:prstGeom>
          </p:spPr>
          <p:txBody>
            <a:bodyPr anchor="b" rtlCol="false" tIns="0" lIns="0" bIns="0" rIns="0"/>
            <a:lstStyle/>
            <a:p>
              <a:pPr algn="r">
                <a:lnSpc>
                  <a:spcPts val="2879"/>
                </a:lnSpc>
              </a:pPr>
              <a:r>
                <a:rPr lang="en-US" sz="2400" spc="-2">
                  <a:solidFill>
                    <a:srgbClr val="FFFFFF"/>
                  </a:solidFill>
                  <a:latin typeface="Catamaran"/>
                  <a:ea typeface="Catamaran"/>
                  <a:cs typeface="Catamaran"/>
                  <a:sym typeface="Catamaran"/>
                </a:rPr>
                <a:t>Virtual try-on technology is revolutionizing the e-commerce landscape by enhancing customer engagement and reducing return rates. By understanding and addressing technical requirements, user experience considerations, and potential challenges, businesses can successfully implement this innovative solution to gain a competitive edge in the market.</a:t>
              </a:r>
            </a:p>
          </p:txBody>
        </p:sp>
      </p:grpSp>
      <p:grpSp>
        <p:nvGrpSpPr>
          <p:cNvPr name="Group 10" id="10"/>
          <p:cNvGrpSpPr>
            <a:grpSpLocks noChangeAspect="true"/>
          </p:cNvGrpSpPr>
          <p:nvPr/>
        </p:nvGrpSpPr>
        <p:grpSpPr>
          <a:xfrm rot="0">
            <a:off x="720" y="0"/>
            <a:ext cx="9771840" cy="10286640"/>
            <a:chOff x="0" y="0"/>
            <a:chExt cx="13029120" cy="13715520"/>
          </a:xfrm>
        </p:grpSpPr>
        <p:sp>
          <p:nvSpPr>
            <p:cNvPr name="Freeform 11" id="11"/>
            <p:cNvSpPr/>
            <p:nvPr/>
          </p:nvSpPr>
          <p:spPr>
            <a:xfrm flipH="true" flipV="false" rot="0">
              <a:off x="0" y="0"/>
              <a:ext cx="13029057" cy="13715492"/>
            </a:xfrm>
            <a:custGeom>
              <a:avLst/>
              <a:gdLst/>
              <a:ahLst/>
              <a:cxnLst/>
              <a:rect r="r" b="b" t="t" l="l"/>
              <a:pathLst>
                <a:path h="13715492" w="13029057">
                  <a:moveTo>
                    <a:pt x="13029057" y="0"/>
                  </a:moveTo>
                  <a:lnTo>
                    <a:pt x="0" y="0"/>
                  </a:lnTo>
                  <a:lnTo>
                    <a:pt x="0" y="13715492"/>
                  </a:lnTo>
                  <a:lnTo>
                    <a:pt x="13029057" y="13715492"/>
                  </a:lnTo>
                  <a:lnTo>
                    <a:pt x="13029057" y="0"/>
                  </a:lnTo>
                  <a:close/>
                </a:path>
              </a:pathLst>
            </a:custGeom>
            <a:blipFill>
              <a:blip r:embed="rId3"/>
              <a:stretch>
                <a:fillRect l="-43021" t="0" r="-14919" b="-24"/>
              </a:stretch>
            </a:blipFill>
          </p:spPr>
        </p:sp>
      </p:grpSp>
    </p:spTree>
  </p:cSld>
  <p:clrMapOvr>
    <a:masterClrMapping/>
  </p:clrMapOvr>
  <p:transition spd="fast">
    <p:fade/>
  </p:transition>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16100A"/>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10800000">
            <a:off x="9172800" y="-707760"/>
            <a:ext cx="17627040" cy="11702880"/>
            <a:chOff x="0" y="0"/>
            <a:chExt cx="23502720" cy="15603840"/>
          </a:xfrm>
        </p:grpSpPr>
        <p:sp>
          <p:nvSpPr>
            <p:cNvPr name="Freeform 3" id="3"/>
            <p:cNvSpPr/>
            <p:nvPr/>
          </p:nvSpPr>
          <p:spPr>
            <a:xfrm flipH="true" flipV="false" rot="0">
              <a:off x="0" y="0"/>
              <a:ext cx="23502747" cy="15603855"/>
            </a:xfrm>
            <a:custGeom>
              <a:avLst/>
              <a:gdLst/>
              <a:ahLst/>
              <a:cxnLst/>
              <a:rect r="r" b="b" t="t" l="l"/>
              <a:pathLst>
                <a:path h="15603855" w="23502747">
                  <a:moveTo>
                    <a:pt x="23502747" y="0"/>
                  </a:moveTo>
                  <a:lnTo>
                    <a:pt x="0" y="0"/>
                  </a:lnTo>
                  <a:lnTo>
                    <a:pt x="0" y="15603855"/>
                  </a:lnTo>
                  <a:lnTo>
                    <a:pt x="23502747" y="15603855"/>
                  </a:lnTo>
                  <a:lnTo>
                    <a:pt x="23502747" y="0"/>
                  </a:lnTo>
                  <a:close/>
                </a:path>
              </a:pathLst>
            </a:custGeom>
            <a:blipFill>
              <a:blip r:embed="rId2"/>
              <a:stretch>
                <a:fillRect l="-7317" t="0" r="-7329" b="-1"/>
              </a:stretch>
            </a:blipFill>
          </p:spPr>
        </p:sp>
      </p:grpSp>
      <p:grpSp>
        <p:nvGrpSpPr>
          <p:cNvPr name="Group 4" id="4"/>
          <p:cNvGrpSpPr>
            <a:grpSpLocks noChangeAspect="true"/>
          </p:cNvGrpSpPr>
          <p:nvPr/>
        </p:nvGrpSpPr>
        <p:grpSpPr>
          <a:xfrm rot="-10800000">
            <a:off x="3981060" y="-14048640"/>
            <a:ext cx="24118560" cy="24564240"/>
            <a:chOff x="0" y="0"/>
            <a:chExt cx="32158080" cy="32752320"/>
          </a:xfrm>
        </p:grpSpPr>
        <p:sp>
          <p:nvSpPr>
            <p:cNvPr name="Freeform 5" id="5"/>
            <p:cNvSpPr/>
            <p:nvPr/>
          </p:nvSpPr>
          <p:spPr>
            <a:xfrm flipH="true" flipV="false" rot="0">
              <a:off x="0" y="0"/>
              <a:ext cx="32158050" cy="32752283"/>
            </a:xfrm>
            <a:custGeom>
              <a:avLst/>
              <a:gdLst/>
              <a:ahLst/>
              <a:cxnLst/>
              <a:rect r="r" b="b" t="t" l="l"/>
              <a:pathLst>
                <a:path h="32752283" w="32158050">
                  <a:moveTo>
                    <a:pt x="32158050" y="0"/>
                  </a:moveTo>
                  <a:lnTo>
                    <a:pt x="0" y="0"/>
                  </a:lnTo>
                  <a:lnTo>
                    <a:pt x="0" y="32752283"/>
                  </a:lnTo>
                  <a:lnTo>
                    <a:pt x="32158050" y="32752283"/>
                  </a:lnTo>
                  <a:lnTo>
                    <a:pt x="32158050" y="0"/>
                  </a:lnTo>
                  <a:close/>
                </a:path>
              </a:pathLst>
            </a:custGeom>
            <a:blipFill>
              <a:blip r:embed="rId3"/>
              <a:stretch>
                <a:fillRect l="0" t="-3058" r="-3" b="4869"/>
              </a:stretch>
            </a:blipFill>
          </p:spPr>
        </p:sp>
      </p:grpSp>
      <p:grpSp>
        <p:nvGrpSpPr>
          <p:cNvPr name="Group 6" id="6"/>
          <p:cNvGrpSpPr/>
          <p:nvPr/>
        </p:nvGrpSpPr>
        <p:grpSpPr>
          <a:xfrm rot="0">
            <a:off x="367200" y="2182065"/>
            <a:ext cx="10705680" cy="2745392"/>
            <a:chOff x="0" y="0"/>
            <a:chExt cx="14274240" cy="3660523"/>
          </a:xfrm>
        </p:grpSpPr>
        <p:sp>
          <p:nvSpPr>
            <p:cNvPr name="Freeform 7" id="7"/>
            <p:cNvSpPr/>
            <p:nvPr/>
          </p:nvSpPr>
          <p:spPr>
            <a:xfrm flipH="false" flipV="false" rot="0">
              <a:off x="0" y="0"/>
              <a:ext cx="14274240" cy="3660523"/>
            </a:xfrm>
            <a:custGeom>
              <a:avLst/>
              <a:gdLst/>
              <a:ahLst/>
              <a:cxnLst/>
              <a:rect r="r" b="b" t="t" l="l"/>
              <a:pathLst>
                <a:path h="3660523" w="14274240">
                  <a:moveTo>
                    <a:pt x="0" y="0"/>
                  </a:moveTo>
                  <a:lnTo>
                    <a:pt x="14274240" y="0"/>
                  </a:lnTo>
                  <a:lnTo>
                    <a:pt x="14274240" y="3660523"/>
                  </a:lnTo>
                  <a:lnTo>
                    <a:pt x="0" y="3660523"/>
                  </a:lnTo>
                  <a:close/>
                </a:path>
              </a:pathLst>
            </a:custGeom>
            <a:solidFill>
              <a:srgbClr val="000000">
                <a:alpha val="0"/>
              </a:srgbClr>
            </a:solidFill>
          </p:spPr>
        </p:sp>
        <p:sp>
          <p:nvSpPr>
            <p:cNvPr name="TextBox 8" id="8"/>
            <p:cNvSpPr txBox="true"/>
            <p:nvPr/>
          </p:nvSpPr>
          <p:spPr>
            <a:xfrm>
              <a:off x="0" y="0"/>
              <a:ext cx="14274240" cy="3660523"/>
            </a:xfrm>
            <a:prstGeom prst="rect">
              <a:avLst/>
            </a:prstGeom>
          </p:spPr>
          <p:txBody>
            <a:bodyPr anchor="b" rtlCol="false" tIns="0" lIns="0" bIns="0" rIns="0"/>
            <a:lstStyle/>
            <a:p>
              <a:pPr algn="l">
                <a:lnSpc>
                  <a:spcPts val="13079"/>
                </a:lnSpc>
              </a:pPr>
              <a:r>
                <a:rPr lang="en-US" b="true" sz="10899" spc="-2">
                  <a:solidFill>
                    <a:srgbClr val="FFFFFF"/>
                  </a:solidFill>
                  <a:latin typeface="Bai Jamjuree Bold"/>
                  <a:ea typeface="Bai Jamjuree Bold"/>
                  <a:cs typeface="Bai Jamjuree Bold"/>
                  <a:sym typeface="Bai Jamjuree Bold"/>
                </a:rPr>
                <a:t>Thank you!</a:t>
              </a:r>
            </a:p>
          </p:txBody>
        </p:sp>
      </p:grpSp>
      <p:grpSp>
        <p:nvGrpSpPr>
          <p:cNvPr name="Group 9" id="9"/>
          <p:cNvGrpSpPr/>
          <p:nvPr/>
        </p:nvGrpSpPr>
        <p:grpSpPr>
          <a:xfrm rot="0">
            <a:off x="1028700" y="3746657"/>
            <a:ext cx="5904720" cy="2361600"/>
            <a:chOff x="0" y="0"/>
            <a:chExt cx="7872960" cy="3148800"/>
          </a:xfrm>
        </p:grpSpPr>
        <p:sp>
          <p:nvSpPr>
            <p:cNvPr name="Freeform 10" id="10"/>
            <p:cNvSpPr/>
            <p:nvPr/>
          </p:nvSpPr>
          <p:spPr>
            <a:xfrm flipH="false" flipV="false" rot="0">
              <a:off x="0" y="0"/>
              <a:ext cx="7872960" cy="3148800"/>
            </a:xfrm>
            <a:custGeom>
              <a:avLst/>
              <a:gdLst/>
              <a:ahLst/>
              <a:cxnLst/>
              <a:rect r="r" b="b" t="t" l="l"/>
              <a:pathLst>
                <a:path h="3148800" w="7872960">
                  <a:moveTo>
                    <a:pt x="0" y="0"/>
                  </a:moveTo>
                  <a:lnTo>
                    <a:pt x="7872960" y="0"/>
                  </a:lnTo>
                  <a:lnTo>
                    <a:pt x="7872960" y="3148800"/>
                  </a:lnTo>
                  <a:lnTo>
                    <a:pt x="0" y="3148800"/>
                  </a:lnTo>
                  <a:close/>
                </a:path>
              </a:pathLst>
            </a:custGeom>
            <a:solidFill>
              <a:srgbClr val="000000">
                <a:alpha val="0"/>
              </a:srgbClr>
            </a:solidFill>
          </p:spPr>
        </p:sp>
        <p:sp>
          <p:nvSpPr>
            <p:cNvPr name="TextBox 11" id="11"/>
            <p:cNvSpPr txBox="true"/>
            <p:nvPr/>
          </p:nvSpPr>
          <p:spPr>
            <a:xfrm>
              <a:off x="0" y="0"/>
              <a:ext cx="7872960" cy="3148800"/>
            </a:xfrm>
            <a:prstGeom prst="rect">
              <a:avLst/>
            </a:prstGeom>
          </p:spPr>
          <p:txBody>
            <a:bodyPr anchor="b" rtlCol="false" tIns="0" lIns="0" bIns="0" rIns="0"/>
            <a:lstStyle/>
            <a:p>
              <a:pPr algn="l">
                <a:lnSpc>
                  <a:spcPts val="4559"/>
                </a:lnSpc>
              </a:pPr>
              <a:r>
                <a:rPr lang="en-US" b="true" sz="3799" spc="-2">
                  <a:solidFill>
                    <a:srgbClr val="FFFFFF"/>
                  </a:solidFill>
                  <a:latin typeface="Catamaran Bold"/>
                  <a:ea typeface="Catamaran Bold"/>
                  <a:cs typeface="Catamaran Bold"/>
                  <a:sym typeface="Catamaran Bold"/>
                </a:rPr>
                <a:t>Do you have any questions?</a:t>
              </a:r>
            </a:p>
          </p:txBody>
        </p:sp>
      </p:grpSp>
      <p:sp>
        <p:nvSpPr>
          <p:cNvPr name="Freeform 12" id="12"/>
          <p:cNvSpPr/>
          <p:nvPr/>
        </p:nvSpPr>
        <p:spPr>
          <a:xfrm flipH="false" flipV="false" rot="0">
            <a:off x="7490160" y="6199920"/>
            <a:ext cx="838080" cy="838080"/>
          </a:xfrm>
          <a:custGeom>
            <a:avLst/>
            <a:gdLst/>
            <a:ahLst/>
            <a:cxnLst/>
            <a:rect r="r" b="b" t="t" l="l"/>
            <a:pathLst>
              <a:path h="838080" w="838080">
                <a:moveTo>
                  <a:pt x="0" y="0"/>
                </a:moveTo>
                <a:lnTo>
                  <a:pt x="838080" y="0"/>
                </a:lnTo>
                <a:lnTo>
                  <a:pt x="838080" y="838080"/>
                </a:lnTo>
                <a:lnTo>
                  <a:pt x="0" y="8380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8850960" y="6235920"/>
            <a:ext cx="838080" cy="838080"/>
          </a:xfrm>
          <a:custGeom>
            <a:avLst/>
            <a:gdLst/>
            <a:ahLst/>
            <a:cxnLst/>
            <a:rect r="r" b="b" t="t" l="l"/>
            <a:pathLst>
              <a:path h="838080" w="838080">
                <a:moveTo>
                  <a:pt x="0" y="0"/>
                </a:moveTo>
                <a:lnTo>
                  <a:pt x="838080" y="0"/>
                </a:lnTo>
                <a:lnTo>
                  <a:pt x="838080" y="838080"/>
                </a:lnTo>
                <a:lnTo>
                  <a:pt x="0" y="8380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0234800" y="6235920"/>
            <a:ext cx="838080" cy="838080"/>
          </a:xfrm>
          <a:custGeom>
            <a:avLst/>
            <a:gdLst/>
            <a:ahLst/>
            <a:cxnLst/>
            <a:rect r="r" b="b" t="t" l="l"/>
            <a:pathLst>
              <a:path h="838080" w="838080">
                <a:moveTo>
                  <a:pt x="0" y="0"/>
                </a:moveTo>
                <a:lnTo>
                  <a:pt x="838080" y="0"/>
                </a:lnTo>
                <a:lnTo>
                  <a:pt x="838080" y="838080"/>
                </a:lnTo>
                <a:lnTo>
                  <a:pt x="0" y="8380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5" id="15"/>
          <p:cNvSpPr txBox="true"/>
          <p:nvPr/>
        </p:nvSpPr>
        <p:spPr>
          <a:xfrm rot="0">
            <a:off x="-3862550" y="8815388"/>
            <a:ext cx="16350901" cy="885825"/>
          </a:xfrm>
          <a:prstGeom prst="rect">
            <a:avLst/>
          </a:prstGeom>
        </p:spPr>
        <p:txBody>
          <a:bodyPr anchor="t" rtlCol="false" tIns="0" lIns="0" bIns="0" rIns="0">
            <a:spAutoFit/>
          </a:bodyPr>
          <a:lstStyle/>
          <a:p>
            <a:pPr algn="ctr">
              <a:lnSpc>
                <a:spcPts val="2394"/>
              </a:lnSpc>
            </a:pPr>
            <a:r>
              <a:rPr lang="en-US" sz="1995" b="true">
                <a:solidFill>
                  <a:srgbClr val="FFFFFF"/>
                </a:solidFill>
                <a:latin typeface="Bai Jamjuree Bold"/>
                <a:ea typeface="Bai Jamjuree Bold"/>
                <a:cs typeface="Bai Jamjuree Bold"/>
                <a:sym typeface="Bai Jamjuree Bold"/>
              </a:rPr>
              <a:t>Try &amp; Buy Team || FCAI – Helwan University      </a:t>
            </a:r>
          </a:p>
          <a:p>
            <a:pPr algn="ctr">
              <a:lnSpc>
                <a:spcPts val="2394"/>
              </a:lnSpc>
              <a:spcBef>
                <a:spcPct val="0"/>
              </a:spcBef>
            </a:pPr>
            <a:r>
              <a:rPr lang="en-US" b="true" sz="1995">
                <a:solidFill>
                  <a:srgbClr val="FFFFFF"/>
                </a:solidFill>
                <a:latin typeface="Bai Jamjuree Bold"/>
                <a:ea typeface="Bai Jamjuree Bold"/>
                <a:cs typeface="Bai Jamjuree Bold"/>
                <a:sym typeface="Bai Jamjuree Bold"/>
              </a:rPr>
              <a:t>C</a:t>
            </a:r>
            <a:r>
              <a:rPr lang="en-US" b="true" sz="1995">
                <a:solidFill>
                  <a:srgbClr val="FFFFFF"/>
                </a:solidFill>
                <a:latin typeface="Bai Jamjuree Bold"/>
                <a:ea typeface="Bai Jamjuree Bold"/>
                <a:cs typeface="Bai Jamjuree Bold"/>
                <a:sym typeface="Bai Jamjuree Bold"/>
              </a:rPr>
              <a:t>omputer Science Department || Graduation Project 2025    </a:t>
            </a:r>
          </a:p>
          <a:p>
            <a:pPr algn="ctr">
              <a:lnSpc>
                <a:spcPts val="2394"/>
              </a:lnSpc>
              <a:spcBef>
                <a:spcPct val="0"/>
              </a:spcBef>
            </a:pP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642366" y="1028700"/>
            <a:ext cx="17003268" cy="7871883"/>
          </a:xfrm>
          <a:prstGeom prst="rect">
            <a:avLst/>
          </a:prstGeom>
        </p:spPr>
      </p:pic>
      <p:sp>
        <p:nvSpPr>
          <p:cNvPr name="TextBox 3" id="3"/>
          <p:cNvSpPr txBox="true"/>
          <p:nvPr/>
        </p:nvSpPr>
        <p:spPr>
          <a:xfrm rot="0">
            <a:off x="447222" y="172296"/>
            <a:ext cx="2184321" cy="1190625"/>
          </a:xfrm>
          <a:prstGeom prst="rect">
            <a:avLst/>
          </a:prstGeom>
        </p:spPr>
        <p:txBody>
          <a:bodyPr anchor="t" rtlCol="false" tIns="0" lIns="0" bIns="0" rIns="0">
            <a:spAutoFit/>
          </a:bodyPr>
          <a:lstStyle/>
          <a:p>
            <a:pPr algn="ctr">
              <a:lnSpc>
                <a:spcPts val="9480"/>
              </a:lnSpc>
              <a:spcBef>
                <a:spcPct val="0"/>
              </a:spcBef>
            </a:pPr>
            <a:r>
              <a:rPr lang="en-US" b="true" sz="7900">
                <a:solidFill>
                  <a:srgbClr val="000000"/>
                </a:solidFill>
                <a:latin typeface="Bai Jamjuree Bold"/>
                <a:ea typeface="Bai Jamjuree Bold"/>
                <a:cs typeface="Bai Jamjuree Bold"/>
                <a:sym typeface="Bai Jamjuree Bold"/>
              </a:rPr>
              <a:t>MVC</a:t>
            </a:r>
          </a:p>
        </p:txBody>
      </p:sp>
    </p:spTree>
  </p:cSld>
  <p:clrMapOvr>
    <a:masterClrMapping/>
  </p:clrMapOvr>
  <p:transition spd="fast">
    <p:cover dir="rd"/>
  </p:transition>
  <p:timing>
    <p:tnLst>
      <p:par>
        <p:cTn dur="indefinite" restart="never" nodeType="tmRoot">
          <p:childTnLst>
            <p:video>
              <p:cMediaNode vol="0">
                <p:cTn fill="hold" display="false">
                  <p:stCondLst>
                    <p:cond delay="indefinite"/>
                  </p:stCondLst>
                </p:cTn>
                <p:tgtEl>
                  <p:spTgt spid="2"/>
                </p:tgtEl>
              </p:cMediaNode>
            </p:video>
          </p:childTnLst>
        </p:cTn>
      </p:par>
    </p:tnLst>
  </p:timing>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6100A"/>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137680" y="-5388126"/>
            <a:ext cx="24118560" cy="24564240"/>
            <a:chOff x="0" y="0"/>
            <a:chExt cx="32158080" cy="32752320"/>
          </a:xfrm>
        </p:grpSpPr>
        <p:sp>
          <p:nvSpPr>
            <p:cNvPr name="Freeform 3" id="3"/>
            <p:cNvSpPr/>
            <p:nvPr/>
          </p:nvSpPr>
          <p:spPr>
            <a:xfrm flipH="false" flipV="false" rot="0">
              <a:off x="0" y="0"/>
              <a:ext cx="32158050" cy="32752283"/>
            </a:xfrm>
            <a:custGeom>
              <a:avLst/>
              <a:gdLst/>
              <a:ahLst/>
              <a:cxnLst/>
              <a:rect r="r" b="b" t="t" l="l"/>
              <a:pathLst>
                <a:path h="32752283" w="32158050">
                  <a:moveTo>
                    <a:pt x="0" y="0"/>
                  </a:moveTo>
                  <a:lnTo>
                    <a:pt x="32158050" y="0"/>
                  </a:lnTo>
                  <a:lnTo>
                    <a:pt x="32158050" y="32752283"/>
                  </a:lnTo>
                  <a:lnTo>
                    <a:pt x="0" y="32752283"/>
                  </a:lnTo>
                  <a:lnTo>
                    <a:pt x="0" y="0"/>
                  </a:lnTo>
                  <a:close/>
                </a:path>
              </a:pathLst>
            </a:custGeom>
            <a:blipFill>
              <a:blip r:embed="rId2"/>
              <a:stretch>
                <a:fillRect l="0" t="-3058" r="-3" b="4869"/>
              </a:stretch>
            </a:blipFill>
          </p:spPr>
        </p:sp>
      </p:grpSp>
      <p:grpSp>
        <p:nvGrpSpPr>
          <p:cNvPr name="Group 4" id="4"/>
          <p:cNvGrpSpPr>
            <a:grpSpLocks noChangeAspect="true"/>
          </p:cNvGrpSpPr>
          <p:nvPr/>
        </p:nvGrpSpPr>
        <p:grpSpPr>
          <a:xfrm rot="0">
            <a:off x="-9117545" y="789286"/>
            <a:ext cx="9462328" cy="6282194"/>
            <a:chOff x="0" y="0"/>
            <a:chExt cx="23502720" cy="15603840"/>
          </a:xfrm>
        </p:grpSpPr>
        <p:sp>
          <p:nvSpPr>
            <p:cNvPr name="Freeform 5" id="5"/>
            <p:cNvSpPr/>
            <p:nvPr/>
          </p:nvSpPr>
          <p:spPr>
            <a:xfrm flipH="false" flipV="false" rot="0">
              <a:off x="0" y="0"/>
              <a:ext cx="23502747" cy="15603855"/>
            </a:xfrm>
            <a:custGeom>
              <a:avLst/>
              <a:gdLst/>
              <a:ahLst/>
              <a:cxnLst/>
              <a:rect r="r" b="b" t="t" l="l"/>
              <a:pathLst>
                <a:path h="15603855" w="23502747">
                  <a:moveTo>
                    <a:pt x="0" y="0"/>
                  </a:moveTo>
                  <a:lnTo>
                    <a:pt x="23502747" y="0"/>
                  </a:lnTo>
                  <a:lnTo>
                    <a:pt x="23502747" y="15603855"/>
                  </a:lnTo>
                  <a:lnTo>
                    <a:pt x="0" y="15603855"/>
                  </a:lnTo>
                  <a:lnTo>
                    <a:pt x="0" y="0"/>
                  </a:lnTo>
                  <a:close/>
                </a:path>
              </a:pathLst>
            </a:custGeom>
            <a:blipFill>
              <a:blip r:embed="rId3"/>
              <a:stretch>
                <a:fillRect l="-7317" t="0" r="-7329" b="-1"/>
              </a:stretch>
            </a:blipFill>
          </p:spPr>
        </p:sp>
      </p:grpSp>
      <p:grpSp>
        <p:nvGrpSpPr>
          <p:cNvPr name="Group 6" id="6"/>
          <p:cNvGrpSpPr/>
          <p:nvPr/>
        </p:nvGrpSpPr>
        <p:grpSpPr>
          <a:xfrm rot="0">
            <a:off x="650782" y="789286"/>
            <a:ext cx="16286192" cy="3872949"/>
            <a:chOff x="0" y="0"/>
            <a:chExt cx="21316840" cy="5069265"/>
          </a:xfrm>
        </p:grpSpPr>
        <p:sp>
          <p:nvSpPr>
            <p:cNvPr name="Freeform 7" id="7"/>
            <p:cNvSpPr/>
            <p:nvPr/>
          </p:nvSpPr>
          <p:spPr>
            <a:xfrm flipH="false" flipV="false" rot="0">
              <a:off x="0" y="0"/>
              <a:ext cx="21316841" cy="5069265"/>
            </a:xfrm>
            <a:custGeom>
              <a:avLst/>
              <a:gdLst/>
              <a:ahLst/>
              <a:cxnLst/>
              <a:rect r="r" b="b" t="t" l="l"/>
              <a:pathLst>
                <a:path h="5069265" w="21316841">
                  <a:moveTo>
                    <a:pt x="0" y="0"/>
                  </a:moveTo>
                  <a:lnTo>
                    <a:pt x="21316841" y="0"/>
                  </a:lnTo>
                  <a:lnTo>
                    <a:pt x="21316841" y="5069265"/>
                  </a:lnTo>
                  <a:lnTo>
                    <a:pt x="0" y="5069265"/>
                  </a:lnTo>
                  <a:close/>
                </a:path>
              </a:pathLst>
            </a:custGeom>
            <a:solidFill>
              <a:srgbClr val="000000">
                <a:alpha val="0"/>
              </a:srgbClr>
            </a:solidFill>
          </p:spPr>
        </p:sp>
        <p:sp>
          <p:nvSpPr>
            <p:cNvPr name="TextBox 8" id="8"/>
            <p:cNvSpPr txBox="true"/>
            <p:nvPr/>
          </p:nvSpPr>
          <p:spPr>
            <a:xfrm>
              <a:off x="0" y="-190500"/>
              <a:ext cx="21316840" cy="5259765"/>
            </a:xfrm>
            <a:prstGeom prst="rect">
              <a:avLst/>
            </a:prstGeom>
          </p:spPr>
          <p:txBody>
            <a:bodyPr anchor="b" rtlCol="false" tIns="0" lIns="0" bIns="0" rIns="0"/>
            <a:lstStyle/>
            <a:p>
              <a:pPr algn="just">
                <a:lnSpc>
                  <a:spcPts val="11520"/>
                </a:lnSpc>
              </a:pPr>
              <a:r>
                <a:rPr lang="en-US" sz="9600" b="true">
                  <a:solidFill>
                    <a:srgbClr val="FFFFFF"/>
                  </a:solidFill>
                  <a:latin typeface="Arial Bold"/>
                  <a:ea typeface="Arial Bold"/>
                  <a:cs typeface="Arial Bold"/>
                  <a:sym typeface="Arial Bold"/>
                </a:rPr>
                <a:t>Machine Learning Module</a:t>
              </a:r>
            </a:p>
            <a:p>
              <a:pPr algn="just">
                <a:lnSpc>
                  <a:spcPts val="11520"/>
                </a:lnSpc>
              </a:pPr>
            </a:p>
          </p:txBody>
        </p:sp>
      </p:grpSp>
      <p:sp>
        <p:nvSpPr>
          <p:cNvPr name="TextBox 9" id="9"/>
          <p:cNvSpPr txBox="true"/>
          <p:nvPr/>
        </p:nvSpPr>
        <p:spPr>
          <a:xfrm rot="0">
            <a:off x="1913962" y="3312789"/>
            <a:ext cx="15345338" cy="3887971"/>
          </a:xfrm>
          <a:prstGeom prst="rect">
            <a:avLst/>
          </a:prstGeom>
        </p:spPr>
        <p:txBody>
          <a:bodyPr anchor="t" rtlCol="false" tIns="0" lIns="0" bIns="0" rIns="0">
            <a:spAutoFit/>
          </a:bodyPr>
          <a:lstStyle/>
          <a:p>
            <a:pPr algn="l" marL="956494" indent="-478247" lvl="1">
              <a:lnSpc>
                <a:spcPts val="6202"/>
              </a:lnSpc>
              <a:buFont typeface="Arial"/>
              <a:buChar char="•"/>
            </a:pPr>
            <a:r>
              <a:rPr lang="en-US" b="true" sz="4430">
                <a:solidFill>
                  <a:srgbClr val="FFFFFF"/>
                </a:solidFill>
                <a:latin typeface="Canva Sans Bold"/>
                <a:ea typeface="Canva Sans Bold"/>
                <a:cs typeface="Canva Sans Bold"/>
                <a:sym typeface="Canva Sans Bold"/>
              </a:rPr>
              <a:t>Processe</a:t>
            </a:r>
            <a:r>
              <a:rPr lang="en-US" b="true" sz="4430">
                <a:solidFill>
                  <a:srgbClr val="FFFFFF"/>
                </a:solidFill>
                <a:latin typeface="Canva Sans Bold"/>
                <a:ea typeface="Canva Sans Bold"/>
                <a:cs typeface="Canva Sans Bold"/>
                <a:sym typeface="Canva Sans Bold"/>
              </a:rPr>
              <a:t>s the input image and selected clothing.</a:t>
            </a:r>
          </a:p>
          <a:p>
            <a:pPr algn="l" marL="956494" indent="-478247" lvl="1">
              <a:lnSpc>
                <a:spcPts val="6202"/>
              </a:lnSpc>
              <a:buFont typeface="Arial"/>
              <a:buChar char="•"/>
            </a:pPr>
            <a:r>
              <a:rPr lang="en-US" b="true" sz="4430">
                <a:solidFill>
                  <a:srgbClr val="FFFFFF"/>
                </a:solidFill>
                <a:latin typeface="Canva Sans Bold"/>
                <a:ea typeface="Canva Sans Bold"/>
                <a:cs typeface="Canva Sans Bold"/>
                <a:sym typeface="Canva Sans Bold"/>
              </a:rPr>
              <a:t>Generates an output image where the selected outfit is realistically overlaid on the user.</a:t>
            </a:r>
          </a:p>
          <a:p>
            <a:pPr algn="l" marL="956494" indent="-478247" lvl="1">
              <a:lnSpc>
                <a:spcPts val="6202"/>
              </a:lnSpc>
              <a:buFont typeface="Arial"/>
              <a:buChar char="•"/>
            </a:pPr>
            <a:r>
              <a:rPr lang="en-US" b="true" sz="4430">
                <a:solidFill>
                  <a:srgbClr val="FFFFFF"/>
                </a:solidFill>
                <a:latin typeface="Canva Sans Bold"/>
                <a:ea typeface="Canva Sans Bold"/>
                <a:cs typeface="Canva Sans Bold"/>
                <a:sym typeface="Canva Sans Bold"/>
              </a:rPr>
              <a:t>Uses models inspired by VITON or other deep learning architectures.</a:t>
            </a:r>
          </a:p>
        </p:txBody>
      </p:sp>
    </p:spTree>
  </p:cSld>
  <p:clrMapOvr>
    <a:masterClrMapping/>
  </p:clrMapOvr>
  <p:transition spd="fast">
    <p:cover dir="d"/>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6100A"/>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7280" cy="10286640"/>
            <a:chOff x="0" y="0"/>
            <a:chExt cx="24383040" cy="13715520"/>
          </a:xfrm>
        </p:grpSpPr>
        <p:sp>
          <p:nvSpPr>
            <p:cNvPr name="Freeform 3" id="3"/>
            <p:cNvSpPr/>
            <p:nvPr/>
          </p:nvSpPr>
          <p:spPr>
            <a:xfrm flipH="false" flipV="false" rot="0">
              <a:off x="0" y="0"/>
              <a:ext cx="24382985" cy="13715492"/>
            </a:xfrm>
            <a:custGeom>
              <a:avLst/>
              <a:gdLst/>
              <a:ahLst/>
              <a:cxnLst/>
              <a:rect r="r" b="b" t="t" l="l"/>
              <a:pathLst>
                <a:path h="13715492" w="24382985">
                  <a:moveTo>
                    <a:pt x="0" y="0"/>
                  </a:moveTo>
                  <a:lnTo>
                    <a:pt x="24382985" y="0"/>
                  </a:lnTo>
                  <a:lnTo>
                    <a:pt x="24382985" y="13715492"/>
                  </a:lnTo>
                  <a:lnTo>
                    <a:pt x="0" y="13715492"/>
                  </a:lnTo>
                  <a:lnTo>
                    <a:pt x="0" y="0"/>
                  </a:lnTo>
                  <a:close/>
                </a:path>
              </a:pathLst>
            </a:custGeom>
            <a:blipFill>
              <a:blip r:embed="rId2"/>
              <a:stretch>
                <a:fillRect l="0" t="-6177" r="0" b="-12341"/>
              </a:stretch>
            </a:blipFill>
          </p:spPr>
        </p:sp>
      </p:grpSp>
      <p:grpSp>
        <p:nvGrpSpPr>
          <p:cNvPr name="Group 4" id="4"/>
          <p:cNvGrpSpPr/>
          <p:nvPr/>
        </p:nvGrpSpPr>
        <p:grpSpPr>
          <a:xfrm rot="0">
            <a:off x="1315049" y="6187436"/>
            <a:ext cx="16724880" cy="2057040"/>
            <a:chOff x="0" y="0"/>
            <a:chExt cx="22299840" cy="2742720"/>
          </a:xfrm>
        </p:grpSpPr>
        <p:sp>
          <p:nvSpPr>
            <p:cNvPr name="Freeform 5" id="5"/>
            <p:cNvSpPr/>
            <p:nvPr/>
          </p:nvSpPr>
          <p:spPr>
            <a:xfrm flipH="false" flipV="false" rot="0">
              <a:off x="0" y="0"/>
              <a:ext cx="22299840" cy="2742720"/>
            </a:xfrm>
            <a:custGeom>
              <a:avLst/>
              <a:gdLst/>
              <a:ahLst/>
              <a:cxnLst/>
              <a:rect r="r" b="b" t="t" l="l"/>
              <a:pathLst>
                <a:path h="2742720" w="22299840">
                  <a:moveTo>
                    <a:pt x="0" y="0"/>
                  </a:moveTo>
                  <a:lnTo>
                    <a:pt x="22299840" y="0"/>
                  </a:lnTo>
                  <a:lnTo>
                    <a:pt x="22299840" y="2742720"/>
                  </a:lnTo>
                  <a:lnTo>
                    <a:pt x="0" y="2742720"/>
                  </a:lnTo>
                  <a:close/>
                </a:path>
              </a:pathLst>
            </a:custGeom>
            <a:solidFill>
              <a:srgbClr val="000000">
                <a:alpha val="0"/>
              </a:srgbClr>
            </a:solidFill>
          </p:spPr>
        </p:sp>
        <p:sp>
          <p:nvSpPr>
            <p:cNvPr name="TextBox 6" id="6"/>
            <p:cNvSpPr txBox="true"/>
            <p:nvPr/>
          </p:nvSpPr>
          <p:spPr>
            <a:xfrm>
              <a:off x="0" y="-9525"/>
              <a:ext cx="22299840" cy="2752245"/>
            </a:xfrm>
            <a:prstGeom prst="rect">
              <a:avLst/>
            </a:prstGeom>
          </p:spPr>
          <p:txBody>
            <a:bodyPr anchor="b" rtlCol="false" tIns="0" lIns="0" bIns="0" rIns="0"/>
            <a:lstStyle/>
            <a:p>
              <a:pPr algn="l">
                <a:lnSpc>
                  <a:spcPts val="9600"/>
                </a:lnSpc>
              </a:pPr>
              <a:r>
                <a:rPr lang="en-US" b="true" sz="8000" spc="-2">
                  <a:solidFill>
                    <a:srgbClr val="FFFFFF"/>
                  </a:solidFill>
                  <a:latin typeface="Bai Jamjuree Bold"/>
                  <a:ea typeface="Bai Jamjuree Bold"/>
                  <a:cs typeface="Bai Jamjuree Bold"/>
                  <a:sym typeface="Bai Jamjuree Bold"/>
                </a:rPr>
                <a:t>Diagrams</a:t>
              </a:r>
            </a:p>
          </p:txBody>
        </p:sp>
      </p:grpSp>
      <p:grpSp>
        <p:nvGrpSpPr>
          <p:cNvPr name="Group 7" id="7"/>
          <p:cNvGrpSpPr/>
          <p:nvPr/>
        </p:nvGrpSpPr>
        <p:grpSpPr>
          <a:xfrm rot="0">
            <a:off x="457200" y="4438800"/>
            <a:ext cx="2742480" cy="2057040"/>
            <a:chOff x="0" y="0"/>
            <a:chExt cx="3656640" cy="2742720"/>
          </a:xfrm>
        </p:grpSpPr>
        <p:sp>
          <p:nvSpPr>
            <p:cNvPr name="Freeform 8" id="8"/>
            <p:cNvSpPr/>
            <p:nvPr/>
          </p:nvSpPr>
          <p:spPr>
            <a:xfrm flipH="false" flipV="false" rot="0">
              <a:off x="0" y="0"/>
              <a:ext cx="3656640" cy="2742720"/>
            </a:xfrm>
            <a:custGeom>
              <a:avLst/>
              <a:gdLst/>
              <a:ahLst/>
              <a:cxnLst/>
              <a:rect r="r" b="b" t="t" l="l"/>
              <a:pathLst>
                <a:path h="2742720" w="3656640">
                  <a:moveTo>
                    <a:pt x="0" y="0"/>
                  </a:moveTo>
                  <a:lnTo>
                    <a:pt x="3656640" y="0"/>
                  </a:lnTo>
                  <a:lnTo>
                    <a:pt x="3656640" y="2742720"/>
                  </a:lnTo>
                  <a:lnTo>
                    <a:pt x="0" y="2742720"/>
                  </a:lnTo>
                  <a:close/>
                </a:path>
              </a:pathLst>
            </a:custGeom>
            <a:solidFill>
              <a:srgbClr val="000000">
                <a:alpha val="0"/>
              </a:srgbClr>
            </a:solidFill>
          </p:spPr>
        </p:sp>
        <p:sp>
          <p:nvSpPr>
            <p:cNvPr name="TextBox 9" id="9"/>
            <p:cNvSpPr txBox="true"/>
            <p:nvPr/>
          </p:nvSpPr>
          <p:spPr>
            <a:xfrm>
              <a:off x="0" y="9525"/>
              <a:ext cx="3656640" cy="2733195"/>
            </a:xfrm>
            <a:prstGeom prst="rect">
              <a:avLst/>
            </a:prstGeom>
          </p:spPr>
          <p:txBody>
            <a:bodyPr anchor="ctr" rtlCol="false" tIns="0" lIns="0" bIns="0" rIns="0"/>
            <a:lstStyle/>
            <a:p>
              <a:pPr algn="l">
                <a:lnSpc>
                  <a:spcPts val="13485"/>
                </a:lnSpc>
              </a:pPr>
              <a:r>
                <a:rPr lang="en-US" b="true" sz="11238" spc="-1">
                  <a:solidFill>
                    <a:srgbClr val="FFFFFF"/>
                  </a:solidFill>
                  <a:latin typeface="Bai Jamjuree Bold"/>
                  <a:ea typeface="Bai Jamjuree Bold"/>
                  <a:cs typeface="Bai Jamjuree Bold"/>
                  <a:sym typeface="Bai Jamjuree Bold"/>
                </a:rPr>
                <a:t>02</a:t>
              </a:r>
            </a:p>
          </p:txBody>
        </p:sp>
      </p:grpSp>
    </p:spTree>
  </p:cSld>
  <p:clrMapOvr>
    <a:masterClrMapping/>
  </p:clrMapOvr>
  <p:transition spd="fast">
    <p:cover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6100A"/>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463842" y="-5656199"/>
            <a:ext cx="24118560" cy="24564240"/>
            <a:chOff x="0" y="0"/>
            <a:chExt cx="32158080" cy="32752320"/>
          </a:xfrm>
        </p:grpSpPr>
        <p:sp>
          <p:nvSpPr>
            <p:cNvPr name="Freeform 3" id="3"/>
            <p:cNvSpPr/>
            <p:nvPr/>
          </p:nvSpPr>
          <p:spPr>
            <a:xfrm flipH="false" flipV="false" rot="0">
              <a:off x="0" y="0"/>
              <a:ext cx="32158050" cy="32752283"/>
            </a:xfrm>
            <a:custGeom>
              <a:avLst/>
              <a:gdLst/>
              <a:ahLst/>
              <a:cxnLst/>
              <a:rect r="r" b="b" t="t" l="l"/>
              <a:pathLst>
                <a:path h="32752283" w="32158050">
                  <a:moveTo>
                    <a:pt x="0" y="0"/>
                  </a:moveTo>
                  <a:lnTo>
                    <a:pt x="32158050" y="0"/>
                  </a:lnTo>
                  <a:lnTo>
                    <a:pt x="32158050" y="32752283"/>
                  </a:lnTo>
                  <a:lnTo>
                    <a:pt x="0" y="32752283"/>
                  </a:lnTo>
                  <a:lnTo>
                    <a:pt x="0" y="0"/>
                  </a:lnTo>
                  <a:close/>
                </a:path>
              </a:pathLst>
            </a:custGeom>
            <a:blipFill>
              <a:blip r:embed="rId2"/>
              <a:stretch>
                <a:fillRect l="0" t="-3058" r="-3" b="4869"/>
              </a:stretch>
            </a:blipFill>
          </p:spPr>
        </p:sp>
      </p:grpSp>
      <p:grpSp>
        <p:nvGrpSpPr>
          <p:cNvPr name="Group 4" id="4"/>
          <p:cNvGrpSpPr>
            <a:grpSpLocks noChangeAspect="true"/>
          </p:cNvGrpSpPr>
          <p:nvPr/>
        </p:nvGrpSpPr>
        <p:grpSpPr>
          <a:xfrm rot="0">
            <a:off x="-9117545" y="789286"/>
            <a:ext cx="9462328" cy="6282194"/>
            <a:chOff x="0" y="0"/>
            <a:chExt cx="23502720" cy="15603840"/>
          </a:xfrm>
        </p:grpSpPr>
        <p:sp>
          <p:nvSpPr>
            <p:cNvPr name="Freeform 5" id="5"/>
            <p:cNvSpPr/>
            <p:nvPr/>
          </p:nvSpPr>
          <p:spPr>
            <a:xfrm flipH="false" flipV="false" rot="0">
              <a:off x="0" y="0"/>
              <a:ext cx="23502747" cy="15603855"/>
            </a:xfrm>
            <a:custGeom>
              <a:avLst/>
              <a:gdLst/>
              <a:ahLst/>
              <a:cxnLst/>
              <a:rect r="r" b="b" t="t" l="l"/>
              <a:pathLst>
                <a:path h="15603855" w="23502747">
                  <a:moveTo>
                    <a:pt x="0" y="0"/>
                  </a:moveTo>
                  <a:lnTo>
                    <a:pt x="23502747" y="0"/>
                  </a:lnTo>
                  <a:lnTo>
                    <a:pt x="23502747" y="15603855"/>
                  </a:lnTo>
                  <a:lnTo>
                    <a:pt x="0" y="15603855"/>
                  </a:lnTo>
                  <a:lnTo>
                    <a:pt x="0" y="0"/>
                  </a:lnTo>
                  <a:close/>
                </a:path>
              </a:pathLst>
            </a:custGeom>
            <a:blipFill>
              <a:blip r:embed="rId3"/>
              <a:stretch>
                <a:fillRect l="-7317" t="0" r="-7329" b="-1"/>
              </a:stretch>
            </a:blipFill>
          </p:spPr>
        </p:sp>
      </p:grpSp>
      <p:grpSp>
        <p:nvGrpSpPr>
          <p:cNvPr name="Group 6" id="6"/>
          <p:cNvGrpSpPr/>
          <p:nvPr/>
        </p:nvGrpSpPr>
        <p:grpSpPr>
          <a:xfrm rot="0">
            <a:off x="2097702" y="3930383"/>
            <a:ext cx="14092596" cy="1998558"/>
            <a:chOff x="0" y="0"/>
            <a:chExt cx="18445663" cy="2615893"/>
          </a:xfrm>
        </p:grpSpPr>
        <p:sp>
          <p:nvSpPr>
            <p:cNvPr name="Freeform 7" id="7"/>
            <p:cNvSpPr/>
            <p:nvPr/>
          </p:nvSpPr>
          <p:spPr>
            <a:xfrm flipH="false" flipV="false" rot="0">
              <a:off x="0" y="0"/>
              <a:ext cx="18445665" cy="2615893"/>
            </a:xfrm>
            <a:custGeom>
              <a:avLst/>
              <a:gdLst/>
              <a:ahLst/>
              <a:cxnLst/>
              <a:rect r="r" b="b" t="t" l="l"/>
              <a:pathLst>
                <a:path h="2615893" w="18445665">
                  <a:moveTo>
                    <a:pt x="0" y="0"/>
                  </a:moveTo>
                  <a:lnTo>
                    <a:pt x="18445665" y="0"/>
                  </a:lnTo>
                  <a:lnTo>
                    <a:pt x="18445665" y="2615893"/>
                  </a:lnTo>
                  <a:lnTo>
                    <a:pt x="0" y="2615893"/>
                  </a:lnTo>
                  <a:close/>
                </a:path>
              </a:pathLst>
            </a:custGeom>
            <a:solidFill>
              <a:srgbClr val="000000">
                <a:alpha val="0"/>
              </a:srgbClr>
            </a:solidFill>
          </p:spPr>
        </p:sp>
        <p:sp>
          <p:nvSpPr>
            <p:cNvPr name="TextBox 8" id="8"/>
            <p:cNvSpPr txBox="true"/>
            <p:nvPr/>
          </p:nvSpPr>
          <p:spPr>
            <a:xfrm>
              <a:off x="0" y="9525"/>
              <a:ext cx="18445663" cy="2606368"/>
            </a:xfrm>
            <a:prstGeom prst="rect">
              <a:avLst/>
            </a:prstGeom>
          </p:spPr>
          <p:txBody>
            <a:bodyPr anchor="b" rtlCol="false" tIns="0" lIns="0" bIns="0" rIns="0"/>
            <a:lstStyle/>
            <a:p>
              <a:pPr algn="l">
                <a:lnSpc>
                  <a:spcPts val="9480"/>
                </a:lnSpc>
              </a:pPr>
              <a:r>
                <a:rPr lang="en-US" sz="7900" b="true">
                  <a:solidFill>
                    <a:srgbClr val="FFFFFF"/>
                  </a:solidFill>
                  <a:latin typeface="Bai Jamjuree Bold"/>
                  <a:ea typeface="Bai Jamjuree Bold"/>
                  <a:cs typeface="Bai Jamjuree Bold"/>
                  <a:sym typeface="Bai Jamjuree Bold"/>
                </a:rPr>
                <a:t>Functional &amp; Nonfunctional</a:t>
              </a:r>
            </a:p>
          </p:txBody>
        </p:sp>
      </p:grpSp>
      <p:sp>
        <p:nvSpPr>
          <p:cNvPr name="Freeform 9" id="9"/>
          <p:cNvSpPr/>
          <p:nvPr/>
        </p:nvSpPr>
        <p:spPr>
          <a:xfrm flipH="false" flipV="false" rot="0">
            <a:off x="8231289" y="5928941"/>
            <a:ext cx="1825423" cy="1825423"/>
          </a:xfrm>
          <a:custGeom>
            <a:avLst/>
            <a:gdLst/>
            <a:ahLst/>
            <a:cxnLst/>
            <a:rect r="r" b="b" t="t" l="l"/>
            <a:pathLst>
              <a:path h="1825423" w="1825423">
                <a:moveTo>
                  <a:pt x="0" y="0"/>
                </a:moveTo>
                <a:lnTo>
                  <a:pt x="1825422" y="0"/>
                </a:lnTo>
                <a:lnTo>
                  <a:pt x="1825422" y="1825422"/>
                </a:lnTo>
                <a:lnTo>
                  <a:pt x="0" y="1825422"/>
                </a:lnTo>
                <a:lnTo>
                  <a:pt x="0" y="0"/>
                </a:lnTo>
                <a:close/>
              </a:path>
            </a:pathLst>
          </a:custGeom>
          <a:blipFill>
            <a:blip r:embed="rId4"/>
            <a:stretch>
              <a:fillRect l="0" t="0" r="0" b="0"/>
            </a:stretch>
          </a:blipFill>
        </p:spPr>
      </p:sp>
    </p:spTree>
  </p:cSld>
  <p:clrMapOvr>
    <a:masterClrMapping/>
  </p:clrMapOvr>
  <p:transition spd="fast">
    <p:cover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DAGqP7sVEiE</dc:identifier>
  <dcterms:modified xsi:type="dcterms:W3CDTF">2011-08-01T06:04:30Z</dcterms:modified>
  <cp:revision>1</cp:revision>
  <dc:title>E-Commerce Virtual Try-On.pptx</dc:title>
</cp:coreProperties>
</file>